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4" r:id="rId8"/>
    <p:sldId id="268" r:id="rId9"/>
    <p:sldId id="262" r:id="rId10"/>
    <p:sldId id="263" r:id="rId11"/>
    <p:sldId id="265" r:id="rId12"/>
    <p:sldId id="266" r:id="rId13"/>
    <p:sldId id="267" r:id="rId14"/>
    <p:sldId id="275" r:id="rId15"/>
    <p:sldId id="269" r:id="rId16"/>
    <p:sldId id="276" r:id="rId17"/>
    <p:sldId id="271" r:id="rId18"/>
    <p:sldId id="270" r:id="rId19"/>
    <p:sldId id="278" r:id="rId20"/>
    <p:sldId id="272" r:id="rId21"/>
    <p:sldId id="273" r:id="rId22"/>
    <p:sldId id="274" r:id="rId23"/>
    <p:sldId id="277" r:id="rId24"/>
    <p:sldId id="280"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2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p:cViewPr varScale="1">
        <p:scale>
          <a:sx n="74" d="100"/>
          <a:sy n="74" d="100"/>
        </p:scale>
        <p:origin x="130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F2F57F-964B-4861-8BC9-101BF551B131}"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69CEF-B7EB-4902-B1CE-43F11E292CB4}" type="slidenum">
              <a:rPr lang="en-US" smtClean="0"/>
              <a:t>‹#›</a:t>
            </a:fld>
            <a:endParaRPr lang="en-US"/>
          </a:p>
        </p:txBody>
      </p:sp>
    </p:spTree>
    <p:extLst>
      <p:ext uri="{BB962C8B-B14F-4D97-AF65-F5344CB8AC3E}">
        <p14:creationId xmlns:p14="http://schemas.microsoft.com/office/powerpoint/2010/main" val="3433852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2F57F-964B-4861-8BC9-101BF551B131}"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69CEF-B7EB-4902-B1CE-43F11E292CB4}" type="slidenum">
              <a:rPr lang="en-US" smtClean="0"/>
              <a:t>‹#›</a:t>
            </a:fld>
            <a:endParaRPr lang="en-US"/>
          </a:p>
        </p:txBody>
      </p:sp>
    </p:spTree>
    <p:extLst>
      <p:ext uri="{BB962C8B-B14F-4D97-AF65-F5344CB8AC3E}">
        <p14:creationId xmlns:p14="http://schemas.microsoft.com/office/powerpoint/2010/main" val="4068688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2F57F-964B-4861-8BC9-101BF551B131}"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69CEF-B7EB-4902-B1CE-43F11E292CB4}" type="slidenum">
              <a:rPr lang="en-US" smtClean="0"/>
              <a:t>‹#›</a:t>
            </a:fld>
            <a:endParaRPr lang="en-US"/>
          </a:p>
        </p:txBody>
      </p:sp>
    </p:spTree>
    <p:extLst>
      <p:ext uri="{BB962C8B-B14F-4D97-AF65-F5344CB8AC3E}">
        <p14:creationId xmlns:p14="http://schemas.microsoft.com/office/powerpoint/2010/main" val="1686633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2F57F-964B-4861-8BC9-101BF551B131}"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69CEF-B7EB-4902-B1CE-43F11E292CB4}" type="slidenum">
              <a:rPr lang="en-US" smtClean="0"/>
              <a:t>‹#›</a:t>
            </a:fld>
            <a:endParaRPr lang="en-US"/>
          </a:p>
        </p:txBody>
      </p:sp>
    </p:spTree>
    <p:extLst>
      <p:ext uri="{BB962C8B-B14F-4D97-AF65-F5344CB8AC3E}">
        <p14:creationId xmlns:p14="http://schemas.microsoft.com/office/powerpoint/2010/main" val="2891627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F2F57F-964B-4861-8BC9-101BF551B131}"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69CEF-B7EB-4902-B1CE-43F11E292CB4}" type="slidenum">
              <a:rPr lang="en-US" smtClean="0"/>
              <a:t>‹#›</a:t>
            </a:fld>
            <a:endParaRPr lang="en-US"/>
          </a:p>
        </p:txBody>
      </p:sp>
    </p:spTree>
    <p:extLst>
      <p:ext uri="{BB962C8B-B14F-4D97-AF65-F5344CB8AC3E}">
        <p14:creationId xmlns:p14="http://schemas.microsoft.com/office/powerpoint/2010/main" val="63970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F2F57F-964B-4861-8BC9-101BF551B131}" type="datetimeFigureOut">
              <a:rPr lang="en-US" smtClean="0"/>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69CEF-B7EB-4902-B1CE-43F11E292CB4}" type="slidenum">
              <a:rPr lang="en-US" smtClean="0"/>
              <a:t>‹#›</a:t>
            </a:fld>
            <a:endParaRPr lang="en-US"/>
          </a:p>
        </p:txBody>
      </p:sp>
    </p:spTree>
    <p:extLst>
      <p:ext uri="{BB962C8B-B14F-4D97-AF65-F5344CB8AC3E}">
        <p14:creationId xmlns:p14="http://schemas.microsoft.com/office/powerpoint/2010/main" val="1273786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F2F57F-964B-4861-8BC9-101BF551B131}" type="datetimeFigureOut">
              <a:rPr lang="en-US" smtClean="0"/>
              <a:t>9/2/2015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969CEF-B7EB-4902-B1CE-43F11E292CB4}" type="slidenum">
              <a:rPr lang="en-US" smtClean="0"/>
              <a:t>‹#›</a:t>
            </a:fld>
            <a:endParaRPr lang="en-US"/>
          </a:p>
        </p:txBody>
      </p:sp>
    </p:spTree>
    <p:extLst>
      <p:ext uri="{BB962C8B-B14F-4D97-AF65-F5344CB8AC3E}">
        <p14:creationId xmlns:p14="http://schemas.microsoft.com/office/powerpoint/2010/main" val="287854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F2F57F-964B-4861-8BC9-101BF551B131}" type="datetimeFigureOut">
              <a:rPr lang="en-US" smtClean="0"/>
              <a:t>9/2/2015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969CEF-B7EB-4902-B1CE-43F11E292CB4}" type="slidenum">
              <a:rPr lang="en-US" smtClean="0"/>
              <a:t>‹#›</a:t>
            </a:fld>
            <a:endParaRPr lang="en-US"/>
          </a:p>
        </p:txBody>
      </p:sp>
    </p:spTree>
    <p:extLst>
      <p:ext uri="{BB962C8B-B14F-4D97-AF65-F5344CB8AC3E}">
        <p14:creationId xmlns:p14="http://schemas.microsoft.com/office/powerpoint/2010/main" val="844339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2F57F-964B-4861-8BC9-101BF551B131}" type="datetimeFigureOut">
              <a:rPr lang="en-US" smtClean="0"/>
              <a:t>9/2/2015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969CEF-B7EB-4902-B1CE-43F11E292CB4}" type="slidenum">
              <a:rPr lang="en-US" smtClean="0"/>
              <a:t>‹#›</a:t>
            </a:fld>
            <a:endParaRPr lang="en-US"/>
          </a:p>
        </p:txBody>
      </p:sp>
    </p:spTree>
    <p:extLst>
      <p:ext uri="{BB962C8B-B14F-4D97-AF65-F5344CB8AC3E}">
        <p14:creationId xmlns:p14="http://schemas.microsoft.com/office/powerpoint/2010/main" val="417310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2F57F-964B-4861-8BC9-101BF551B131}" type="datetimeFigureOut">
              <a:rPr lang="en-US" smtClean="0"/>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69CEF-B7EB-4902-B1CE-43F11E292CB4}" type="slidenum">
              <a:rPr lang="en-US" smtClean="0"/>
              <a:t>‹#›</a:t>
            </a:fld>
            <a:endParaRPr lang="en-US"/>
          </a:p>
        </p:txBody>
      </p:sp>
    </p:spTree>
    <p:extLst>
      <p:ext uri="{BB962C8B-B14F-4D97-AF65-F5344CB8AC3E}">
        <p14:creationId xmlns:p14="http://schemas.microsoft.com/office/powerpoint/2010/main" val="2981227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2F57F-964B-4861-8BC9-101BF551B131}" type="datetimeFigureOut">
              <a:rPr lang="en-US" smtClean="0"/>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69CEF-B7EB-4902-B1CE-43F11E292CB4}" type="slidenum">
              <a:rPr lang="en-US" smtClean="0"/>
              <a:t>‹#›</a:t>
            </a:fld>
            <a:endParaRPr lang="en-US"/>
          </a:p>
        </p:txBody>
      </p:sp>
    </p:spTree>
    <p:extLst>
      <p:ext uri="{BB962C8B-B14F-4D97-AF65-F5344CB8AC3E}">
        <p14:creationId xmlns:p14="http://schemas.microsoft.com/office/powerpoint/2010/main" val="225300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2F57F-964B-4861-8BC9-101BF551B131}" type="datetimeFigureOut">
              <a:rPr lang="en-US" smtClean="0"/>
              <a:t>9/2/2015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69CEF-B7EB-4902-B1CE-43F11E292CB4}" type="slidenum">
              <a:rPr lang="en-US" smtClean="0"/>
              <a:t>‹#›</a:t>
            </a:fld>
            <a:endParaRPr lang="en-US"/>
          </a:p>
        </p:txBody>
      </p:sp>
    </p:spTree>
    <p:extLst>
      <p:ext uri="{BB962C8B-B14F-4D97-AF65-F5344CB8AC3E}">
        <p14:creationId xmlns:p14="http://schemas.microsoft.com/office/powerpoint/2010/main" val="10828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https://www.youtube.com/embed/QPKKQnijnsM" TargetMode="External"/><Relationship Id="rId4" Type="http://schemas.openxmlformats.org/officeDocument/2006/relationships/hyperlink" Target="https://www.youtube.com/watch?v=QPKKQnijns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https://www.youtube.com/embed/1l8BC51PJ3Q"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nytimes.com/2014/01/19/opinion/sunday/for-the-love-of-money.html?_r=1"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haikudeck.com/the-necklace-uncategorized-presentation-OnUiPlzYNp" TargetMode="External"/><Relationship Id="rId1" Type="http://schemas.openxmlformats.org/officeDocument/2006/relationships/slideLayout" Target="../slideLayouts/slideLayout7.xml"/><Relationship Id="rId4" Type="http://schemas.openxmlformats.org/officeDocument/2006/relationships/hyperlink" Target="http://www.ichernandez.org/cms/resources/documents/scope-010115-play-the-necklace.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ideo" Target="https://www.youtube.com/embed/Tjnq5StX68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oi2n-rlj4PU" TargetMode="External"/><Relationship Id="rId7" Type="http://schemas.openxmlformats.org/officeDocument/2006/relationships/hyperlink" Target="https://www.youtube.com/watch?v=fDluvii5H0U" TargetMode="Externa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hyperlink" Target="https://www.youtube.com/watch?v=c9M8fjkdzVs" TargetMode="External"/><Relationship Id="rId5" Type="http://schemas.openxmlformats.org/officeDocument/2006/relationships/hyperlink" Target="http://www.npr.org/2008/03/28/89164759/a-victim-treats-his-mugger-right" TargetMode="External"/><Relationship Id="rId4" Type="http://schemas.openxmlformats.org/officeDocument/2006/relationships/hyperlink" Target="https://www.youtube.com/watch?v=eHyhYa9CQcQ"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hyperlink" Target="http://storyofstuff.org/movies/story-of-stuff/" TargetMode="External"/><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3.png"/><Relationship Id="rId16"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hyperlink" Target="http://www.theguardian.com/commentisfree/2013/dec/09/materialism-system-eats-us-from-inside-out" TargetMode="External"/><Relationship Id="rId9" Type="http://schemas.openxmlformats.org/officeDocument/2006/relationships/image" Target="../media/image10.pn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3838929"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43400" y="381000"/>
            <a:ext cx="4495800" cy="6463308"/>
          </a:xfrm>
          <a:prstGeom prst="rect">
            <a:avLst/>
          </a:prstGeom>
          <a:noFill/>
        </p:spPr>
        <p:txBody>
          <a:bodyPr wrap="square" rtlCol="0">
            <a:spAutoFit/>
          </a:bodyPr>
          <a:lstStyle/>
          <a:p>
            <a:pPr algn="ctr"/>
            <a:r>
              <a:rPr lang="en-US" sz="2400" dirty="0" smtClean="0">
                <a:latin typeface="Arial Rounded MT Bold" panose="020F0704030504030204" pitchFamily="34" charset="0"/>
              </a:rPr>
              <a:t>This ATM has 3 options.  However, it will only work for each person one time.  </a:t>
            </a:r>
          </a:p>
          <a:p>
            <a:pPr algn="ctr"/>
            <a:endParaRPr lang="en-US" sz="2400" dirty="0">
              <a:latin typeface="Arial Rounded MT Bold" panose="020F0704030504030204" pitchFamily="34" charset="0"/>
            </a:endParaRPr>
          </a:p>
          <a:p>
            <a:pPr algn="ctr"/>
            <a:r>
              <a:rPr lang="en-US" sz="2400" dirty="0" smtClean="0">
                <a:latin typeface="Arial Rounded MT Bold" panose="020F0704030504030204" pitchFamily="34" charset="0"/>
              </a:rPr>
              <a:t>Button 1—Will give you a gift of $10,000</a:t>
            </a:r>
          </a:p>
          <a:p>
            <a:pPr algn="ctr"/>
            <a:endParaRPr lang="en-US" sz="2400" dirty="0">
              <a:latin typeface="Arial Rounded MT Bold" panose="020F0704030504030204" pitchFamily="34" charset="0"/>
            </a:endParaRPr>
          </a:p>
          <a:p>
            <a:pPr algn="ctr"/>
            <a:r>
              <a:rPr lang="en-US" sz="2400" dirty="0" smtClean="0">
                <a:latin typeface="Arial Rounded MT Bold" panose="020F0704030504030204" pitchFamily="34" charset="0"/>
              </a:rPr>
              <a:t>Button 2—Will give you and 3 other random people a gift of $5,000</a:t>
            </a:r>
          </a:p>
          <a:p>
            <a:pPr algn="ctr"/>
            <a:endParaRPr lang="en-US" sz="2400" dirty="0">
              <a:latin typeface="Arial Rounded MT Bold" panose="020F0704030504030204" pitchFamily="34" charset="0"/>
            </a:endParaRPr>
          </a:p>
          <a:p>
            <a:pPr algn="ctr"/>
            <a:r>
              <a:rPr lang="en-US" sz="2400" dirty="0" smtClean="0">
                <a:latin typeface="Arial Rounded MT Bold" panose="020F0704030504030204" pitchFamily="34" charset="0"/>
              </a:rPr>
              <a:t>Button 3—Will give you and 25 other random people a gift of $2,000</a:t>
            </a:r>
          </a:p>
          <a:p>
            <a:pPr algn="ctr"/>
            <a:endParaRPr lang="en-US" sz="2400" dirty="0">
              <a:latin typeface="Arial Rounded MT Bold" panose="020F0704030504030204" pitchFamily="34" charset="0"/>
            </a:endParaRPr>
          </a:p>
          <a:p>
            <a:pPr algn="ctr"/>
            <a:r>
              <a:rPr lang="en-US" dirty="0" smtClean="0">
                <a:latin typeface="Arial Rounded MT Bold" panose="020F0704030504030204" pitchFamily="34" charset="0"/>
              </a:rPr>
              <a:t>Using plenty of details, explain which button you push and why. Or, would you  decide not to push a button? </a:t>
            </a:r>
          </a:p>
        </p:txBody>
      </p:sp>
    </p:spTree>
    <p:extLst>
      <p:ext uri="{BB962C8B-B14F-4D97-AF65-F5344CB8AC3E}">
        <p14:creationId xmlns:p14="http://schemas.microsoft.com/office/powerpoint/2010/main" val="1294303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QPKKQnijnsM"/>
          <p:cNvPicPr>
            <a:picLocks noRot="1" noChangeAspect="1"/>
          </p:cNvPicPr>
          <p:nvPr>
            <a:videoFile r:link="rId1"/>
          </p:nvPr>
        </p:nvPicPr>
        <p:blipFill>
          <a:blip r:embed="rId3"/>
          <a:stretch>
            <a:fillRect/>
          </a:stretch>
        </p:blipFill>
        <p:spPr>
          <a:xfrm>
            <a:off x="1074159" y="1995055"/>
            <a:ext cx="7044267" cy="3962400"/>
          </a:xfrm>
          <a:prstGeom prst="rect">
            <a:avLst/>
          </a:prstGeom>
        </p:spPr>
      </p:pic>
      <p:sp>
        <p:nvSpPr>
          <p:cNvPr id="4" name="Rectangle 3"/>
          <p:cNvSpPr/>
          <p:nvPr/>
        </p:nvSpPr>
        <p:spPr>
          <a:xfrm>
            <a:off x="-6833" y="228600"/>
            <a:ext cx="9164688" cy="1569660"/>
          </a:xfrm>
          <a:prstGeom prst="rect">
            <a:avLst/>
          </a:prstGeom>
          <a:noFill/>
        </p:spPr>
        <p:txBody>
          <a:bodyPr wrap="none" lIns="91440" tIns="45720" rIns="91440" bIns="45720">
            <a:spAutoFit/>
          </a:bodyPr>
          <a:lstStyle/>
          <a:p>
            <a:pPr algn="ctr"/>
            <a:r>
              <a:rPr lang="en-US" sz="4800" b="1" cap="none" spc="0" dirty="0" smtClean="0">
                <a:ln w="17780" cmpd="sng">
                  <a:solidFill>
                    <a:srgbClr val="FFFFFF"/>
                  </a:solidFill>
                  <a:prstDash val="solid"/>
                  <a:miter lim="800000"/>
                </a:ln>
                <a:gradFill rotWithShape="1">
                  <a:gsLst>
                    <a:gs pos="33000">
                      <a:schemeClr val="tx1">
                        <a:lumMod val="95000"/>
                        <a:lumOff val="5000"/>
                      </a:schemeClr>
                    </a:gs>
                    <a:gs pos="0">
                      <a:srgbClr val="00220F"/>
                    </a:gs>
                    <a:gs pos="46000">
                      <a:srgbClr val="003300"/>
                    </a:gs>
                    <a:gs pos="6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Should some people have so much,</a:t>
            </a:r>
          </a:p>
          <a:p>
            <a:pPr algn="ctr"/>
            <a:r>
              <a:rPr lang="en-US" sz="4800" b="1" dirty="0">
                <a:ln w="17780" cmpd="sng">
                  <a:solidFill>
                    <a:srgbClr val="FFFFFF"/>
                  </a:solidFill>
                  <a:prstDash val="solid"/>
                  <a:miter lim="800000"/>
                </a:ln>
                <a:gradFill rotWithShape="1">
                  <a:gsLst>
                    <a:gs pos="33000">
                      <a:schemeClr val="tx1">
                        <a:lumMod val="95000"/>
                        <a:lumOff val="5000"/>
                      </a:schemeClr>
                    </a:gs>
                    <a:gs pos="0">
                      <a:srgbClr val="00220F"/>
                    </a:gs>
                    <a:gs pos="46000">
                      <a:srgbClr val="003300"/>
                    </a:gs>
                    <a:gs pos="6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t>
            </a:r>
            <a:r>
              <a:rPr lang="en-US" sz="4800" b="1" dirty="0" smtClean="0">
                <a:ln w="17780" cmpd="sng">
                  <a:solidFill>
                    <a:srgbClr val="FFFFFF"/>
                  </a:solidFill>
                  <a:prstDash val="solid"/>
                  <a:miter lim="800000"/>
                </a:ln>
                <a:gradFill rotWithShape="1">
                  <a:gsLst>
                    <a:gs pos="33000">
                      <a:schemeClr val="tx1">
                        <a:lumMod val="95000"/>
                        <a:lumOff val="5000"/>
                      </a:schemeClr>
                    </a:gs>
                    <a:gs pos="0">
                      <a:srgbClr val="00220F"/>
                    </a:gs>
                    <a:gs pos="46000">
                      <a:srgbClr val="003300"/>
                    </a:gs>
                    <a:gs pos="6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hile others have so little? </a:t>
            </a:r>
            <a:endParaRPr lang="en-US" sz="4800" b="1" cap="none" spc="0" dirty="0">
              <a:ln w="17780" cmpd="sng">
                <a:solidFill>
                  <a:srgbClr val="FFFFFF"/>
                </a:solidFill>
                <a:prstDash val="solid"/>
                <a:miter lim="800000"/>
              </a:ln>
              <a:gradFill rotWithShape="1">
                <a:gsLst>
                  <a:gs pos="33000">
                    <a:schemeClr val="tx1">
                      <a:lumMod val="95000"/>
                      <a:lumOff val="5000"/>
                    </a:schemeClr>
                  </a:gs>
                  <a:gs pos="0">
                    <a:srgbClr val="00220F"/>
                  </a:gs>
                  <a:gs pos="46000">
                    <a:srgbClr val="003300"/>
                  </a:gs>
                  <a:gs pos="6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762000" y="6154250"/>
            <a:ext cx="7848600" cy="307777"/>
          </a:xfrm>
          <a:prstGeom prst="rect">
            <a:avLst/>
          </a:prstGeom>
        </p:spPr>
        <p:txBody>
          <a:bodyPr wrap="square">
            <a:spAutoFit/>
          </a:bodyPr>
          <a:lstStyle/>
          <a:p>
            <a:r>
              <a:rPr lang="en-US" sz="1400" b="1" dirty="0" smtClean="0"/>
              <a:t>embedded video </a:t>
            </a:r>
            <a:r>
              <a:rPr lang="en-US" sz="1400" b="1" dirty="0" smtClean="0">
                <a:hlinkClick r:id="rId4"/>
              </a:rPr>
              <a:t>https</a:t>
            </a:r>
            <a:r>
              <a:rPr lang="en-US" sz="1400" b="1" dirty="0">
                <a:hlinkClick r:id="rId4"/>
              </a:rPr>
              <a:t>://</a:t>
            </a:r>
            <a:r>
              <a:rPr lang="en-US" sz="1400" b="1" dirty="0" smtClean="0">
                <a:hlinkClick r:id="rId4"/>
              </a:rPr>
              <a:t>www.youtube.com/watch?v=QPKKQnijnsM</a:t>
            </a:r>
            <a:r>
              <a:rPr lang="en-US" sz="1400" b="1" dirty="0" smtClean="0"/>
              <a:t> </a:t>
            </a:r>
            <a:endParaRPr lang="en-US" sz="1400" b="1" dirty="0"/>
          </a:p>
        </p:txBody>
      </p:sp>
    </p:spTree>
    <p:extLst>
      <p:ext uri="{BB962C8B-B14F-4D97-AF65-F5344CB8AC3E}">
        <p14:creationId xmlns:p14="http://schemas.microsoft.com/office/powerpoint/2010/main" val="2814375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mbrit-rome.com/clasproj/mslit/mslit12:13/7pearl/pear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80109"/>
            <a:ext cx="4114800" cy="60511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57300" y="5181967"/>
            <a:ext cx="6934200" cy="1846659"/>
          </a:xfrm>
          <a:prstGeom prst="rect">
            <a:avLst/>
          </a:prstGeom>
          <a:noFill/>
        </p:spPr>
        <p:txBody>
          <a:bodyPr wrap="square" rtlCol="0">
            <a:spAutoFit/>
          </a:bodyPr>
          <a:lstStyle/>
          <a:p>
            <a:pPr algn="ctr"/>
            <a:r>
              <a:rPr lang="en-US" sz="3200" dirty="0" smtClean="0">
                <a:latin typeface="Rockwell Extra Bold" panose="02060903040505020403" pitchFamily="18" charset="0"/>
              </a:rPr>
              <a:t>Independent Reading Assignment Chapters </a:t>
            </a:r>
            <a:r>
              <a:rPr lang="en-US" sz="3200" dirty="0">
                <a:latin typeface="Rockwell Extra Bold" panose="02060903040505020403" pitchFamily="18" charset="0"/>
              </a:rPr>
              <a:t>4</a:t>
            </a:r>
            <a:r>
              <a:rPr lang="en-US" sz="3200" dirty="0" smtClean="0">
                <a:latin typeface="Rockwell Extra Bold" panose="02060903040505020403" pitchFamily="18" charset="0"/>
              </a:rPr>
              <a:t> &amp; </a:t>
            </a:r>
            <a:r>
              <a:rPr lang="en-US" sz="3200" dirty="0">
                <a:latin typeface="Rockwell Extra Bold" panose="02060903040505020403" pitchFamily="18" charset="0"/>
              </a:rPr>
              <a:t>5</a:t>
            </a:r>
            <a:endParaRPr lang="en-US" sz="3200" dirty="0" smtClean="0">
              <a:latin typeface="Rockwell Extra Bold" panose="02060903040505020403" pitchFamily="18" charset="0"/>
            </a:endParaRPr>
          </a:p>
          <a:p>
            <a:pPr algn="ctr"/>
            <a:r>
              <a:rPr lang="en-US" sz="3200" dirty="0" smtClean="0">
                <a:latin typeface="Rockwell Extra Bold" panose="02060903040505020403" pitchFamily="18" charset="0"/>
              </a:rPr>
              <a:t>Pages 41-67 </a:t>
            </a:r>
          </a:p>
          <a:p>
            <a:r>
              <a:rPr lang="en-US" dirty="0" smtClean="0">
                <a:latin typeface="Rockwell Extra Bold" panose="02060903040505020403" pitchFamily="18" charset="0"/>
              </a:rPr>
              <a:t> </a:t>
            </a:r>
            <a:endParaRPr lang="en-US" dirty="0">
              <a:latin typeface="Rockwell Extra Bold" panose="02060903040505020403" pitchFamily="18" charset="0"/>
            </a:endParaRPr>
          </a:p>
        </p:txBody>
      </p:sp>
    </p:spTree>
    <p:extLst>
      <p:ext uri="{BB962C8B-B14F-4D97-AF65-F5344CB8AC3E}">
        <p14:creationId xmlns:p14="http://schemas.microsoft.com/office/powerpoint/2010/main" val="2405363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l8BC51PJ3Q"/>
          <p:cNvPicPr>
            <a:picLocks noRot="1" noChangeAspect="1"/>
          </p:cNvPicPr>
          <p:nvPr>
            <a:videoFile r:link="rId1"/>
          </p:nvPr>
        </p:nvPicPr>
        <p:blipFill>
          <a:blip r:embed="rId3"/>
          <a:stretch>
            <a:fillRect/>
          </a:stretch>
        </p:blipFill>
        <p:spPr>
          <a:xfrm>
            <a:off x="1253836" y="1752600"/>
            <a:ext cx="6934200" cy="3900488"/>
          </a:xfrm>
          <a:prstGeom prst="rect">
            <a:avLst/>
          </a:prstGeom>
        </p:spPr>
      </p:pic>
      <p:sp>
        <p:nvSpPr>
          <p:cNvPr id="5" name="TextBox 4"/>
          <p:cNvSpPr txBox="1"/>
          <p:nvPr/>
        </p:nvSpPr>
        <p:spPr>
          <a:xfrm>
            <a:off x="304800" y="228600"/>
            <a:ext cx="8534400" cy="1384995"/>
          </a:xfrm>
          <a:prstGeom prst="rect">
            <a:avLst/>
          </a:prstGeom>
          <a:noFill/>
        </p:spPr>
        <p:txBody>
          <a:bodyPr wrap="square" rtlCol="0">
            <a:spAutoFit/>
          </a:bodyPr>
          <a:lstStyle/>
          <a:p>
            <a:pPr algn="ctr"/>
            <a:r>
              <a:rPr lang="en-US" sz="2800" dirty="0" smtClean="0">
                <a:latin typeface="Arial Rounded MT Bold" panose="020F0704030504030204" pitchFamily="34" charset="0"/>
              </a:rPr>
              <a:t>Chapter 4 Assignment: Work together in your lit. circle to make an origami balloon.  Imagine this balloon is the pearl.</a:t>
            </a:r>
            <a:endParaRPr lang="en-US" sz="2800" dirty="0">
              <a:latin typeface="Arial Rounded MT Bold" panose="020F0704030504030204" pitchFamily="34" charset="0"/>
            </a:endParaRPr>
          </a:p>
        </p:txBody>
      </p:sp>
      <p:sp>
        <p:nvSpPr>
          <p:cNvPr id="2" name="Rectangle 1"/>
          <p:cNvSpPr/>
          <p:nvPr/>
        </p:nvSpPr>
        <p:spPr>
          <a:xfrm>
            <a:off x="990600" y="6211669"/>
            <a:ext cx="7696200" cy="307777"/>
          </a:xfrm>
          <a:prstGeom prst="rect">
            <a:avLst/>
          </a:prstGeom>
        </p:spPr>
        <p:txBody>
          <a:bodyPr wrap="square">
            <a:spAutoFit/>
          </a:bodyPr>
          <a:lstStyle/>
          <a:p>
            <a:r>
              <a:rPr lang="en-US" sz="1400" b="1" dirty="0" smtClean="0"/>
              <a:t>embedded video https</a:t>
            </a:r>
            <a:r>
              <a:rPr lang="en-US" sz="1400" b="1" dirty="0"/>
              <a:t>://www.youtube.com/watch?v=1l8BC51PJ3Q</a:t>
            </a:r>
          </a:p>
        </p:txBody>
      </p:sp>
    </p:spTree>
    <p:extLst>
      <p:ext uri="{BB962C8B-B14F-4D97-AF65-F5344CB8AC3E}">
        <p14:creationId xmlns:p14="http://schemas.microsoft.com/office/powerpoint/2010/main" val="2833760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origami-make.com/Images/origami-ball-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228600"/>
            <a:ext cx="4191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3964" y="4648200"/>
            <a:ext cx="8839200" cy="1938992"/>
          </a:xfrm>
          <a:prstGeom prst="rect">
            <a:avLst/>
          </a:prstGeom>
          <a:noFill/>
        </p:spPr>
        <p:txBody>
          <a:bodyPr wrap="square" rtlCol="0">
            <a:spAutoFit/>
          </a:bodyPr>
          <a:lstStyle/>
          <a:p>
            <a:pPr algn="ctr"/>
            <a:r>
              <a:rPr lang="en-US" sz="2400" b="1" dirty="0" smtClean="0">
                <a:latin typeface="Antique Olive Compact" pitchFamily="34" charset="0"/>
              </a:rPr>
              <a:t>Now think of 3 different things/ideas the pearl represents in the novel.  On your paper pearl, write what it stands for and a quote with a page number to support your idea. Only use chapters 4 &amp; 5.  </a:t>
            </a:r>
            <a:endParaRPr lang="en-US" sz="2400" b="1" dirty="0">
              <a:latin typeface="Antique Olive Compact" pitchFamily="34" charset="0"/>
            </a:endParaRPr>
          </a:p>
        </p:txBody>
      </p:sp>
    </p:spTree>
    <p:extLst>
      <p:ext uri="{BB962C8B-B14F-4D97-AF65-F5344CB8AC3E}">
        <p14:creationId xmlns:p14="http://schemas.microsoft.com/office/powerpoint/2010/main" val="435863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447800"/>
            <a:ext cx="8763000" cy="4401205"/>
          </a:xfrm>
          <a:prstGeom prst="rect">
            <a:avLst/>
          </a:prstGeom>
          <a:noFill/>
        </p:spPr>
        <p:txBody>
          <a:bodyPr wrap="square" rtlCol="0">
            <a:spAutoFit/>
          </a:bodyPr>
          <a:lstStyle/>
          <a:p>
            <a:r>
              <a:rPr lang="en-US" sz="2800" b="1" dirty="0" smtClean="0"/>
              <a:t>____________________________________ wanted , but__________________________________________________________________________________________________________________________________________________________________________________________, so _______________________________________________________________________________________________________________________________________________________________________________________________________________________________________________.</a:t>
            </a:r>
            <a:endParaRPr lang="en-US" sz="2800" b="1" dirty="0"/>
          </a:p>
        </p:txBody>
      </p:sp>
      <p:sp>
        <p:nvSpPr>
          <p:cNvPr id="3" name="Rectangle 2"/>
          <p:cNvSpPr/>
          <p:nvPr/>
        </p:nvSpPr>
        <p:spPr>
          <a:xfrm>
            <a:off x="1463983" y="304800"/>
            <a:ext cx="5870390" cy="923330"/>
          </a:xfrm>
          <a:prstGeom prst="rect">
            <a:avLst/>
          </a:prstGeom>
          <a:no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Chapter 5 Summary</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957776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a:stretch>
        </a:blipFill>
        <a:effectLst/>
      </p:bgPr>
    </p:bg>
    <p:spTree>
      <p:nvGrpSpPr>
        <p:cNvPr id="1" name=""/>
        <p:cNvGrpSpPr/>
        <p:nvPr/>
      </p:nvGrpSpPr>
      <p:grpSpPr>
        <a:xfrm>
          <a:off x="0" y="0"/>
          <a:ext cx="0" cy="0"/>
          <a:chOff x="0" y="0"/>
          <a:chExt cx="0" cy="0"/>
        </a:xfrm>
      </p:grpSpPr>
      <p:sp>
        <p:nvSpPr>
          <p:cNvPr id="5" name="AutoShape 3" descr="Twitter"/>
          <p:cNvSpPr>
            <a:spLocks noChangeAspect="1" noChangeArrowheads="1"/>
          </p:cNvSpPr>
          <p:nvPr/>
        </p:nvSpPr>
        <p:spPr bwMode="auto">
          <a:xfrm>
            <a:off x="71438" y="-136525"/>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 Pinterest"/>
          <p:cNvSpPr>
            <a:spLocks noChangeAspect="1" noChangeArrowheads="1"/>
          </p:cNvSpPr>
          <p:nvPr/>
        </p:nvSpPr>
        <p:spPr bwMode="auto">
          <a:xfrm>
            <a:off x="71438" y="0"/>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2"/>
          <p:cNvSpPr>
            <a:spLocks noChangeArrowheads="1"/>
          </p:cNvSpPr>
          <p:nvPr/>
        </p:nvSpPr>
        <p:spPr bwMode="auto">
          <a:xfrm>
            <a:off x="0" y="387951"/>
            <a:ext cx="38472" cy="1384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7F7F7F"/>
                </a:solidFill>
                <a:effectLst/>
                <a:latin typeface="Arial" pitchFamily="34" charset="0"/>
                <a:cs typeface="Arial" pitchFamily="34" charset="0"/>
              </a:rPr>
              <a:t>)</a:t>
            </a:r>
            <a:endParaRPr kumimoji="0" lang="en-US" altLang="en-US" sz="900" b="0" i="0" u="none" strike="noStrike" cap="none" normalizeH="0" baseline="0" dirty="0" smtClean="0">
              <a:ln>
                <a:noFill/>
              </a:ln>
              <a:solidFill>
                <a:srgbClr val="000000"/>
              </a:solidFill>
              <a:effectLst/>
              <a:latin typeface="Arial" pitchFamily="34" charset="0"/>
              <a:cs typeface="Arial" pitchFamily="34" charset="0"/>
            </a:endParaRPr>
          </a:p>
        </p:txBody>
      </p:sp>
      <p:sp>
        <p:nvSpPr>
          <p:cNvPr id="9" name="TextBox 8"/>
          <p:cNvSpPr txBox="1"/>
          <p:nvPr/>
        </p:nvSpPr>
        <p:spPr>
          <a:xfrm>
            <a:off x="52327" y="0"/>
            <a:ext cx="8077200" cy="5755422"/>
          </a:xfrm>
          <a:prstGeom prst="rect">
            <a:avLst/>
          </a:prstGeom>
          <a:noFill/>
        </p:spPr>
        <p:txBody>
          <a:bodyPr wrap="square" rtlCol="0">
            <a:spAutoFit/>
          </a:bodyPr>
          <a:lstStyle/>
          <a:p>
            <a:r>
              <a:rPr lang="en-US" sz="2400" b="1" dirty="0"/>
              <a:t>Blackberry-Picking</a:t>
            </a:r>
          </a:p>
          <a:p>
            <a:r>
              <a:rPr lang="en-US" sz="1000" dirty="0"/>
              <a:t>BY SEAMUS HEANEY</a:t>
            </a:r>
          </a:p>
          <a:p>
            <a:r>
              <a:rPr lang="en-US" sz="1000" dirty="0"/>
              <a:t>for Philip </a:t>
            </a:r>
            <a:r>
              <a:rPr lang="en-US" sz="1000" dirty="0" err="1"/>
              <a:t>Hobsbaum</a:t>
            </a:r>
            <a:endParaRPr lang="en-US" sz="1000" dirty="0"/>
          </a:p>
          <a:p>
            <a:endParaRPr lang="en-US" dirty="0"/>
          </a:p>
          <a:p>
            <a:r>
              <a:rPr lang="en-US" b="1" dirty="0"/>
              <a:t>Late August, given heavy rain and sun</a:t>
            </a:r>
          </a:p>
          <a:p>
            <a:r>
              <a:rPr lang="en-US" b="1" dirty="0"/>
              <a:t>For a full week, the blackberries would ripen.</a:t>
            </a:r>
          </a:p>
          <a:p>
            <a:r>
              <a:rPr lang="en-US" b="1" dirty="0"/>
              <a:t>At first, just one, a glossy purple clot</a:t>
            </a:r>
          </a:p>
          <a:p>
            <a:r>
              <a:rPr lang="en-US" b="1" dirty="0"/>
              <a:t>Among others, red, green, hard as a knot.</a:t>
            </a:r>
          </a:p>
          <a:p>
            <a:r>
              <a:rPr lang="en-US" b="1" dirty="0"/>
              <a:t>You ate that first one and its flesh was sweet</a:t>
            </a:r>
          </a:p>
          <a:p>
            <a:r>
              <a:rPr lang="en-US" b="1" dirty="0"/>
              <a:t>Like thickened wine: summer's blood was in it</a:t>
            </a:r>
          </a:p>
          <a:p>
            <a:r>
              <a:rPr lang="en-US" b="1" dirty="0"/>
              <a:t>Leaving stains upon the tongue and lust for</a:t>
            </a:r>
          </a:p>
          <a:p>
            <a:r>
              <a:rPr lang="en-US" b="1" dirty="0"/>
              <a:t>Picking. Then red ones inked up and that hunger</a:t>
            </a:r>
          </a:p>
          <a:p>
            <a:r>
              <a:rPr lang="en-US" b="1" dirty="0"/>
              <a:t>Sent us out with milk cans, pea tins, jam-pots</a:t>
            </a:r>
          </a:p>
          <a:p>
            <a:r>
              <a:rPr lang="en-US" b="1" dirty="0"/>
              <a:t>Where briars scratched and wet grass bleached our boots.</a:t>
            </a:r>
          </a:p>
          <a:p>
            <a:r>
              <a:rPr lang="en-US" b="1" dirty="0"/>
              <a:t>Round hayfields, cornfields and potato-drills</a:t>
            </a:r>
          </a:p>
          <a:p>
            <a:r>
              <a:rPr lang="en-US" b="1" dirty="0"/>
              <a:t>We trekked and picked until the cans were full,</a:t>
            </a:r>
          </a:p>
          <a:p>
            <a:r>
              <a:rPr lang="en-US" b="1" dirty="0"/>
              <a:t>Until the tinkling bottom had been covered</a:t>
            </a:r>
          </a:p>
          <a:p>
            <a:r>
              <a:rPr lang="en-US" b="1" dirty="0"/>
              <a:t>With green ones, and on top big dark blobs burned</a:t>
            </a:r>
          </a:p>
          <a:p>
            <a:r>
              <a:rPr lang="en-US" b="1" dirty="0"/>
              <a:t>Like a plate of eyes. Our hands were peppered</a:t>
            </a:r>
          </a:p>
          <a:p>
            <a:r>
              <a:rPr lang="en-US" b="1" dirty="0"/>
              <a:t>With thorn pricks, our palms sticky as Bluebeard's.</a:t>
            </a:r>
          </a:p>
          <a:p>
            <a:endParaRPr lang="en-US" dirty="0"/>
          </a:p>
        </p:txBody>
      </p:sp>
      <p:sp>
        <p:nvSpPr>
          <p:cNvPr id="10" name="Rectangle 9"/>
          <p:cNvSpPr/>
          <p:nvPr/>
        </p:nvSpPr>
        <p:spPr>
          <a:xfrm>
            <a:off x="4745182" y="464127"/>
            <a:ext cx="4551218" cy="2862322"/>
          </a:xfrm>
          <a:prstGeom prst="rect">
            <a:avLst/>
          </a:prstGeom>
        </p:spPr>
        <p:txBody>
          <a:bodyPr wrap="square">
            <a:spAutoFit/>
          </a:bodyPr>
          <a:lstStyle/>
          <a:p>
            <a:r>
              <a:rPr lang="en-US" b="1" dirty="0"/>
              <a:t>We hoarded the fresh berries in the byre.</a:t>
            </a:r>
          </a:p>
          <a:p>
            <a:r>
              <a:rPr lang="en-US" b="1" dirty="0"/>
              <a:t>But when the bath was filled we found a fur,</a:t>
            </a:r>
          </a:p>
          <a:p>
            <a:r>
              <a:rPr lang="en-US" b="1" dirty="0"/>
              <a:t>A rat-grey fungus, glutting on our cache.</a:t>
            </a:r>
          </a:p>
          <a:p>
            <a:r>
              <a:rPr lang="en-US" b="1" dirty="0"/>
              <a:t>The juice was stinking too. Once off the bush</a:t>
            </a:r>
          </a:p>
          <a:p>
            <a:r>
              <a:rPr lang="en-US" b="1" dirty="0"/>
              <a:t>The fruit fermented, the sweet flesh would turn sour.</a:t>
            </a:r>
          </a:p>
          <a:p>
            <a:r>
              <a:rPr lang="en-US" b="1" dirty="0"/>
              <a:t>I always felt like crying. It wasn't fair</a:t>
            </a:r>
          </a:p>
          <a:p>
            <a:r>
              <a:rPr lang="en-US" b="1" dirty="0"/>
              <a:t>That all the lovely </a:t>
            </a:r>
            <a:r>
              <a:rPr lang="en-US" b="1" dirty="0" err="1"/>
              <a:t>canfuls</a:t>
            </a:r>
            <a:r>
              <a:rPr lang="en-US" b="1" dirty="0"/>
              <a:t> smelt of rot.</a:t>
            </a:r>
          </a:p>
          <a:p>
            <a:r>
              <a:rPr lang="en-US" b="1" dirty="0"/>
              <a:t>Each year I hoped they'd keep, knew they would not.</a:t>
            </a:r>
          </a:p>
        </p:txBody>
      </p:sp>
    </p:spTree>
    <p:extLst>
      <p:ext uri="{BB962C8B-B14F-4D97-AF65-F5344CB8AC3E}">
        <p14:creationId xmlns:p14="http://schemas.microsoft.com/office/powerpoint/2010/main" val="3950372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6781800" cy="7278916"/>
          </a:xfrm>
          <a:prstGeom prst="rect">
            <a:avLst/>
          </a:prstGeom>
        </p:spPr>
        <p:txBody>
          <a:bodyPr wrap="square">
            <a:spAutoFit/>
          </a:bodyPr>
          <a:lstStyle/>
          <a:p>
            <a:r>
              <a:rPr lang="en-US" sz="2000" b="1" dirty="0">
                <a:solidFill>
                  <a:srgbClr val="F96600"/>
                </a:solidFill>
                <a:latin typeface="Arial" panose="020B0604020202020204" pitchFamily="34" charset="0"/>
              </a:rPr>
              <a:t>Let America Be America Again - Poem by Langston Hughes</a:t>
            </a:r>
          </a:p>
          <a:p>
            <a:r>
              <a:rPr lang="en-US" sz="1700" b="1" dirty="0">
                <a:solidFill>
                  <a:srgbClr val="333333"/>
                </a:solidFill>
                <a:latin typeface="Roboto"/>
              </a:rPr>
              <a:t>Let America be America again.</a:t>
            </a:r>
            <a:br>
              <a:rPr lang="en-US" sz="1700" b="1" dirty="0">
                <a:solidFill>
                  <a:srgbClr val="333333"/>
                </a:solidFill>
                <a:latin typeface="Roboto"/>
              </a:rPr>
            </a:br>
            <a:r>
              <a:rPr lang="en-US" sz="1700" b="1" dirty="0">
                <a:solidFill>
                  <a:srgbClr val="333333"/>
                </a:solidFill>
                <a:latin typeface="Roboto"/>
              </a:rPr>
              <a:t>Let it be the dream it used to be.</a:t>
            </a:r>
            <a:br>
              <a:rPr lang="en-US" sz="1700" b="1" dirty="0">
                <a:solidFill>
                  <a:srgbClr val="333333"/>
                </a:solidFill>
                <a:latin typeface="Roboto"/>
              </a:rPr>
            </a:br>
            <a:r>
              <a:rPr lang="en-US" sz="1700" b="1" dirty="0">
                <a:solidFill>
                  <a:srgbClr val="333333"/>
                </a:solidFill>
                <a:latin typeface="Roboto"/>
              </a:rPr>
              <a:t>Let it be the pioneer on the plain</a:t>
            </a:r>
            <a:br>
              <a:rPr lang="en-US" sz="1700" b="1" dirty="0">
                <a:solidFill>
                  <a:srgbClr val="333333"/>
                </a:solidFill>
                <a:latin typeface="Roboto"/>
              </a:rPr>
            </a:br>
            <a:r>
              <a:rPr lang="en-US" sz="1700" b="1" dirty="0">
                <a:solidFill>
                  <a:srgbClr val="333333"/>
                </a:solidFill>
                <a:latin typeface="Roboto"/>
              </a:rPr>
              <a:t>Seeking a home where he himself is free.</a:t>
            </a:r>
            <a:br>
              <a:rPr lang="en-US" sz="1700" b="1" dirty="0">
                <a:solidFill>
                  <a:srgbClr val="333333"/>
                </a:solidFill>
                <a:latin typeface="Roboto"/>
              </a:rPr>
            </a:br>
            <a:r>
              <a:rPr lang="en-US" sz="1700" b="1" dirty="0">
                <a:solidFill>
                  <a:srgbClr val="333333"/>
                </a:solidFill>
                <a:latin typeface="Roboto"/>
              </a:rPr>
              <a:t/>
            </a:r>
            <a:br>
              <a:rPr lang="en-US" sz="1700" b="1" dirty="0">
                <a:solidFill>
                  <a:srgbClr val="333333"/>
                </a:solidFill>
                <a:latin typeface="Roboto"/>
              </a:rPr>
            </a:br>
            <a:r>
              <a:rPr lang="en-US" sz="1700" b="1" dirty="0">
                <a:solidFill>
                  <a:srgbClr val="333333"/>
                </a:solidFill>
                <a:latin typeface="Roboto"/>
              </a:rPr>
              <a:t>(America never was America to me.)</a:t>
            </a:r>
            <a:br>
              <a:rPr lang="en-US" sz="1700" b="1" dirty="0">
                <a:solidFill>
                  <a:srgbClr val="333333"/>
                </a:solidFill>
                <a:latin typeface="Roboto"/>
              </a:rPr>
            </a:br>
            <a:r>
              <a:rPr lang="en-US" sz="1700" b="1" dirty="0">
                <a:solidFill>
                  <a:srgbClr val="333333"/>
                </a:solidFill>
                <a:latin typeface="Roboto"/>
              </a:rPr>
              <a:t/>
            </a:r>
            <a:br>
              <a:rPr lang="en-US" sz="1700" b="1" dirty="0">
                <a:solidFill>
                  <a:srgbClr val="333333"/>
                </a:solidFill>
                <a:latin typeface="Roboto"/>
              </a:rPr>
            </a:br>
            <a:r>
              <a:rPr lang="en-US" sz="1700" b="1" dirty="0">
                <a:solidFill>
                  <a:srgbClr val="333333"/>
                </a:solidFill>
                <a:latin typeface="Roboto"/>
              </a:rPr>
              <a:t>Let America be the dream the dreamers </a:t>
            </a:r>
            <a:endParaRPr lang="en-US" sz="1700" b="1" dirty="0" smtClean="0">
              <a:solidFill>
                <a:srgbClr val="333333"/>
              </a:solidFill>
              <a:latin typeface="Roboto"/>
            </a:endParaRPr>
          </a:p>
          <a:p>
            <a:r>
              <a:rPr lang="en-US" sz="1700" b="1" dirty="0" smtClean="0">
                <a:solidFill>
                  <a:srgbClr val="333333"/>
                </a:solidFill>
                <a:latin typeface="Roboto"/>
              </a:rPr>
              <a:t>dreamed-</a:t>
            </a:r>
            <a:r>
              <a:rPr lang="en-US" sz="1700" b="1" dirty="0">
                <a:solidFill>
                  <a:srgbClr val="333333"/>
                </a:solidFill>
                <a:latin typeface="Roboto"/>
              </a:rPr>
              <a:t>-</a:t>
            </a:r>
            <a:br>
              <a:rPr lang="en-US" sz="1700" b="1" dirty="0">
                <a:solidFill>
                  <a:srgbClr val="333333"/>
                </a:solidFill>
                <a:latin typeface="Roboto"/>
              </a:rPr>
            </a:br>
            <a:r>
              <a:rPr lang="en-US" sz="1700" b="1" dirty="0">
                <a:solidFill>
                  <a:srgbClr val="333333"/>
                </a:solidFill>
                <a:latin typeface="Roboto"/>
              </a:rPr>
              <a:t>Let it be that great strong land of love</a:t>
            </a:r>
            <a:br>
              <a:rPr lang="en-US" sz="1700" b="1" dirty="0">
                <a:solidFill>
                  <a:srgbClr val="333333"/>
                </a:solidFill>
                <a:latin typeface="Roboto"/>
              </a:rPr>
            </a:br>
            <a:r>
              <a:rPr lang="en-US" sz="1700" b="1" dirty="0">
                <a:solidFill>
                  <a:srgbClr val="333333"/>
                </a:solidFill>
                <a:latin typeface="Roboto"/>
              </a:rPr>
              <a:t>Where never kings connive nor </a:t>
            </a:r>
            <a:r>
              <a:rPr lang="en-US" sz="1700" b="1" dirty="0" smtClean="0">
                <a:solidFill>
                  <a:srgbClr val="333333"/>
                </a:solidFill>
                <a:latin typeface="Roboto"/>
              </a:rPr>
              <a:t>tyrants</a:t>
            </a:r>
          </a:p>
          <a:p>
            <a:r>
              <a:rPr lang="en-US" sz="1700" b="1" dirty="0" smtClean="0">
                <a:solidFill>
                  <a:srgbClr val="333333"/>
                </a:solidFill>
                <a:latin typeface="Roboto"/>
              </a:rPr>
              <a:t> </a:t>
            </a:r>
            <a:r>
              <a:rPr lang="en-US" sz="1700" b="1" dirty="0">
                <a:solidFill>
                  <a:srgbClr val="333333"/>
                </a:solidFill>
                <a:latin typeface="Roboto"/>
              </a:rPr>
              <a:t>scheme</a:t>
            </a:r>
            <a:br>
              <a:rPr lang="en-US" sz="1700" b="1" dirty="0">
                <a:solidFill>
                  <a:srgbClr val="333333"/>
                </a:solidFill>
                <a:latin typeface="Roboto"/>
              </a:rPr>
            </a:br>
            <a:r>
              <a:rPr lang="en-US" sz="1700" b="1" dirty="0">
                <a:solidFill>
                  <a:srgbClr val="333333"/>
                </a:solidFill>
                <a:latin typeface="Roboto"/>
              </a:rPr>
              <a:t>That any man be crushed by one above.</a:t>
            </a:r>
            <a:br>
              <a:rPr lang="en-US" sz="1700" b="1" dirty="0">
                <a:solidFill>
                  <a:srgbClr val="333333"/>
                </a:solidFill>
                <a:latin typeface="Roboto"/>
              </a:rPr>
            </a:br>
            <a:r>
              <a:rPr lang="en-US" sz="1700" b="1" dirty="0">
                <a:solidFill>
                  <a:srgbClr val="333333"/>
                </a:solidFill>
                <a:latin typeface="Roboto"/>
              </a:rPr>
              <a:t/>
            </a:r>
            <a:br>
              <a:rPr lang="en-US" sz="1700" b="1" dirty="0">
                <a:solidFill>
                  <a:srgbClr val="333333"/>
                </a:solidFill>
                <a:latin typeface="Roboto"/>
              </a:rPr>
            </a:br>
            <a:r>
              <a:rPr lang="en-US" sz="1700" b="1" dirty="0">
                <a:solidFill>
                  <a:srgbClr val="333333"/>
                </a:solidFill>
                <a:latin typeface="Roboto"/>
              </a:rPr>
              <a:t>(It never was America to me.)</a:t>
            </a:r>
            <a:br>
              <a:rPr lang="en-US" sz="1700" b="1" dirty="0">
                <a:solidFill>
                  <a:srgbClr val="333333"/>
                </a:solidFill>
                <a:latin typeface="Roboto"/>
              </a:rPr>
            </a:br>
            <a:r>
              <a:rPr lang="en-US" sz="1700" b="1" dirty="0">
                <a:solidFill>
                  <a:srgbClr val="333333"/>
                </a:solidFill>
                <a:latin typeface="Roboto"/>
              </a:rPr>
              <a:t/>
            </a:r>
            <a:br>
              <a:rPr lang="en-US" sz="1700" b="1" dirty="0">
                <a:solidFill>
                  <a:srgbClr val="333333"/>
                </a:solidFill>
                <a:latin typeface="Roboto"/>
              </a:rPr>
            </a:br>
            <a:r>
              <a:rPr lang="en-US" sz="1700" b="1" dirty="0">
                <a:solidFill>
                  <a:srgbClr val="333333"/>
                </a:solidFill>
                <a:latin typeface="Roboto"/>
              </a:rPr>
              <a:t>O, let my land be a land where Liberty</a:t>
            </a:r>
            <a:br>
              <a:rPr lang="en-US" sz="1700" b="1" dirty="0">
                <a:solidFill>
                  <a:srgbClr val="333333"/>
                </a:solidFill>
                <a:latin typeface="Roboto"/>
              </a:rPr>
            </a:br>
            <a:r>
              <a:rPr lang="en-US" sz="1700" b="1" dirty="0">
                <a:solidFill>
                  <a:srgbClr val="333333"/>
                </a:solidFill>
                <a:latin typeface="Roboto"/>
              </a:rPr>
              <a:t>Is crowned with no false patriotic wreath,</a:t>
            </a:r>
            <a:br>
              <a:rPr lang="en-US" sz="1700" b="1" dirty="0">
                <a:solidFill>
                  <a:srgbClr val="333333"/>
                </a:solidFill>
                <a:latin typeface="Roboto"/>
              </a:rPr>
            </a:br>
            <a:r>
              <a:rPr lang="en-US" sz="1700" b="1" dirty="0">
                <a:solidFill>
                  <a:srgbClr val="333333"/>
                </a:solidFill>
                <a:latin typeface="Roboto"/>
              </a:rPr>
              <a:t>But opportunity is real, and life is free,</a:t>
            </a:r>
            <a:br>
              <a:rPr lang="en-US" sz="1700" b="1" dirty="0">
                <a:solidFill>
                  <a:srgbClr val="333333"/>
                </a:solidFill>
                <a:latin typeface="Roboto"/>
              </a:rPr>
            </a:br>
            <a:r>
              <a:rPr lang="en-US" sz="1700" b="1" dirty="0">
                <a:solidFill>
                  <a:srgbClr val="333333"/>
                </a:solidFill>
                <a:latin typeface="Roboto"/>
              </a:rPr>
              <a:t>Equality is in the air we breathe.</a:t>
            </a:r>
            <a:br>
              <a:rPr lang="en-US" sz="1700" b="1" dirty="0">
                <a:solidFill>
                  <a:srgbClr val="333333"/>
                </a:solidFill>
                <a:latin typeface="Roboto"/>
              </a:rPr>
            </a:br>
            <a:r>
              <a:rPr lang="en-US" sz="1700" b="1" dirty="0">
                <a:solidFill>
                  <a:srgbClr val="333333"/>
                </a:solidFill>
                <a:latin typeface="Roboto"/>
              </a:rPr>
              <a:t/>
            </a:r>
            <a:br>
              <a:rPr lang="en-US" sz="1700" b="1" dirty="0">
                <a:solidFill>
                  <a:srgbClr val="333333"/>
                </a:solidFill>
                <a:latin typeface="Roboto"/>
              </a:rPr>
            </a:br>
            <a:r>
              <a:rPr lang="en-US" sz="1700" b="1" dirty="0">
                <a:solidFill>
                  <a:srgbClr val="333333"/>
                </a:solidFill>
                <a:latin typeface="Roboto"/>
              </a:rPr>
              <a:t>(There's never been equality for me,</a:t>
            </a:r>
            <a:br>
              <a:rPr lang="en-US" sz="1700" b="1" dirty="0">
                <a:solidFill>
                  <a:srgbClr val="333333"/>
                </a:solidFill>
                <a:latin typeface="Roboto"/>
              </a:rPr>
            </a:br>
            <a:r>
              <a:rPr lang="en-US" sz="1700" b="1" dirty="0">
                <a:solidFill>
                  <a:srgbClr val="333333"/>
                </a:solidFill>
                <a:latin typeface="Roboto"/>
              </a:rPr>
              <a:t>Nor freedom in this "homeland of the free.")</a:t>
            </a:r>
            <a:br>
              <a:rPr lang="en-US" sz="1700" b="1" dirty="0">
                <a:solidFill>
                  <a:srgbClr val="333333"/>
                </a:solidFill>
                <a:latin typeface="Roboto"/>
              </a:rPr>
            </a:br>
            <a:r>
              <a:rPr lang="en-US" dirty="0">
                <a:solidFill>
                  <a:srgbClr val="333333"/>
                </a:solidFill>
                <a:latin typeface="Roboto"/>
              </a:rPr>
              <a:t/>
            </a:r>
            <a:br>
              <a:rPr lang="en-US" dirty="0">
                <a:solidFill>
                  <a:srgbClr val="333333"/>
                </a:solidFill>
                <a:latin typeface="Roboto"/>
              </a:rPr>
            </a:br>
            <a:endParaRPr lang="en-US" b="0" i="0" dirty="0">
              <a:solidFill>
                <a:srgbClr val="333333"/>
              </a:solidFill>
              <a:effectLst/>
              <a:latin typeface="Roboto"/>
            </a:endParaRPr>
          </a:p>
        </p:txBody>
      </p:sp>
      <p:sp>
        <p:nvSpPr>
          <p:cNvPr id="3" name="Rectangle 2"/>
          <p:cNvSpPr/>
          <p:nvPr/>
        </p:nvSpPr>
        <p:spPr>
          <a:xfrm>
            <a:off x="4343400" y="762000"/>
            <a:ext cx="4953000" cy="5062924"/>
          </a:xfrm>
          <a:prstGeom prst="rect">
            <a:avLst/>
          </a:prstGeom>
        </p:spPr>
        <p:txBody>
          <a:bodyPr wrap="square">
            <a:spAutoFit/>
          </a:bodyPr>
          <a:lstStyle/>
          <a:p>
            <a:r>
              <a:rPr lang="en-US" sz="1700" b="1" dirty="0">
                <a:solidFill>
                  <a:srgbClr val="333333"/>
                </a:solidFill>
                <a:latin typeface="Roboto"/>
              </a:rPr>
              <a:t>Say, who are you that mumbles in the dark? </a:t>
            </a:r>
            <a:br>
              <a:rPr lang="en-US" sz="1700" b="1" dirty="0">
                <a:solidFill>
                  <a:srgbClr val="333333"/>
                </a:solidFill>
                <a:latin typeface="Roboto"/>
              </a:rPr>
            </a:br>
            <a:r>
              <a:rPr lang="en-US" sz="1700" b="1" dirty="0">
                <a:solidFill>
                  <a:srgbClr val="333333"/>
                </a:solidFill>
                <a:latin typeface="Roboto"/>
              </a:rPr>
              <a:t>And who are you that draws your veil across the stars?</a:t>
            </a:r>
            <a:br>
              <a:rPr lang="en-US" sz="1700" b="1" dirty="0">
                <a:solidFill>
                  <a:srgbClr val="333333"/>
                </a:solidFill>
                <a:latin typeface="Roboto"/>
              </a:rPr>
            </a:br>
            <a:r>
              <a:rPr lang="en-US" sz="1700" b="1" dirty="0">
                <a:solidFill>
                  <a:srgbClr val="333333"/>
                </a:solidFill>
                <a:latin typeface="Roboto"/>
              </a:rPr>
              <a:t/>
            </a:r>
            <a:br>
              <a:rPr lang="en-US" sz="1700" b="1" dirty="0">
                <a:solidFill>
                  <a:srgbClr val="333333"/>
                </a:solidFill>
                <a:latin typeface="Roboto"/>
              </a:rPr>
            </a:br>
            <a:r>
              <a:rPr lang="en-US" sz="1700" b="1" dirty="0">
                <a:solidFill>
                  <a:srgbClr val="333333"/>
                </a:solidFill>
                <a:latin typeface="Roboto"/>
              </a:rPr>
              <a:t>I am the poor white, fooled and pushed apart,</a:t>
            </a:r>
            <a:br>
              <a:rPr lang="en-US" sz="1700" b="1" dirty="0">
                <a:solidFill>
                  <a:srgbClr val="333333"/>
                </a:solidFill>
                <a:latin typeface="Roboto"/>
              </a:rPr>
            </a:br>
            <a:r>
              <a:rPr lang="en-US" sz="1700" b="1" dirty="0">
                <a:solidFill>
                  <a:srgbClr val="333333"/>
                </a:solidFill>
                <a:latin typeface="Roboto"/>
              </a:rPr>
              <a:t>I am the Negro bearing slavery's scars.</a:t>
            </a:r>
            <a:br>
              <a:rPr lang="en-US" sz="1700" b="1" dirty="0">
                <a:solidFill>
                  <a:srgbClr val="333333"/>
                </a:solidFill>
                <a:latin typeface="Roboto"/>
              </a:rPr>
            </a:br>
            <a:r>
              <a:rPr lang="en-US" sz="1700" b="1" dirty="0">
                <a:solidFill>
                  <a:srgbClr val="333333"/>
                </a:solidFill>
                <a:latin typeface="Roboto"/>
              </a:rPr>
              <a:t>I am the red man driven from the land,</a:t>
            </a:r>
            <a:br>
              <a:rPr lang="en-US" sz="1700" b="1" dirty="0">
                <a:solidFill>
                  <a:srgbClr val="333333"/>
                </a:solidFill>
                <a:latin typeface="Roboto"/>
              </a:rPr>
            </a:br>
            <a:r>
              <a:rPr lang="en-US" sz="1700" b="1" dirty="0">
                <a:solidFill>
                  <a:srgbClr val="333333"/>
                </a:solidFill>
                <a:latin typeface="Roboto"/>
              </a:rPr>
              <a:t>I am the immigrant clutching the hope I seek--</a:t>
            </a:r>
            <a:br>
              <a:rPr lang="en-US" sz="1700" b="1" dirty="0">
                <a:solidFill>
                  <a:srgbClr val="333333"/>
                </a:solidFill>
                <a:latin typeface="Roboto"/>
              </a:rPr>
            </a:br>
            <a:r>
              <a:rPr lang="en-US" sz="1700" b="1" dirty="0">
                <a:solidFill>
                  <a:srgbClr val="333333"/>
                </a:solidFill>
                <a:latin typeface="Roboto"/>
              </a:rPr>
              <a:t>And finding only the same old stupid plan</a:t>
            </a:r>
            <a:br>
              <a:rPr lang="en-US" sz="1700" b="1" dirty="0">
                <a:solidFill>
                  <a:srgbClr val="333333"/>
                </a:solidFill>
                <a:latin typeface="Roboto"/>
              </a:rPr>
            </a:br>
            <a:r>
              <a:rPr lang="en-US" sz="1700" b="1" dirty="0">
                <a:solidFill>
                  <a:srgbClr val="333333"/>
                </a:solidFill>
                <a:latin typeface="Roboto"/>
              </a:rPr>
              <a:t>Of dog eat dog, of mighty crush the weak.</a:t>
            </a:r>
            <a:br>
              <a:rPr lang="en-US" sz="1700" b="1" dirty="0">
                <a:solidFill>
                  <a:srgbClr val="333333"/>
                </a:solidFill>
                <a:latin typeface="Roboto"/>
              </a:rPr>
            </a:br>
            <a:r>
              <a:rPr lang="en-US" sz="1700" b="1" dirty="0">
                <a:solidFill>
                  <a:srgbClr val="333333"/>
                </a:solidFill>
                <a:latin typeface="Roboto"/>
              </a:rPr>
              <a:t/>
            </a:r>
            <a:br>
              <a:rPr lang="en-US" sz="1700" b="1" dirty="0">
                <a:solidFill>
                  <a:srgbClr val="333333"/>
                </a:solidFill>
                <a:latin typeface="Roboto"/>
              </a:rPr>
            </a:br>
            <a:r>
              <a:rPr lang="en-US" sz="1700" b="1" dirty="0">
                <a:solidFill>
                  <a:srgbClr val="333333"/>
                </a:solidFill>
                <a:latin typeface="Roboto"/>
              </a:rPr>
              <a:t>I am the young man, full of strength and hope,</a:t>
            </a:r>
            <a:br>
              <a:rPr lang="en-US" sz="1700" b="1" dirty="0">
                <a:solidFill>
                  <a:srgbClr val="333333"/>
                </a:solidFill>
                <a:latin typeface="Roboto"/>
              </a:rPr>
            </a:br>
            <a:r>
              <a:rPr lang="en-US" sz="1700" b="1" dirty="0">
                <a:solidFill>
                  <a:srgbClr val="333333"/>
                </a:solidFill>
                <a:latin typeface="Roboto"/>
              </a:rPr>
              <a:t>Tangled in that ancient endless chain</a:t>
            </a:r>
            <a:br>
              <a:rPr lang="en-US" sz="1700" b="1" dirty="0">
                <a:solidFill>
                  <a:srgbClr val="333333"/>
                </a:solidFill>
                <a:latin typeface="Roboto"/>
              </a:rPr>
            </a:br>
            <a:r>
              <a:rPr lang="en-US" sz="1700" b="1" dirty="0">
                <a:solidFill>
                  <a:srgbClr val="333333"/>
                </a:solidFill>
                <a:latin typeface="Roboto"/>
              </a:rPr>
              <a:t>Of profit, power, gain, of grab the land!</a:t>
            </a:r>
            <a:br>
              <a:rPr lang="en-US" sz="1700" b="1" dirty="0">
                <a:solidFill>
                  <a:srgbClr val="333333"/>
                </a:solidFill>
                <a:latin typeface="Roboto"/>
              </a:rPr>
            </a:br>
            <a:r>
              <a:rPr lang="en-US" sz="1700" b="1" dirty="0">
                <a:solidFill>
                  <a:srgbClr val="333333"/>
                </a:solidFill>
                <a:latin typeface="Roboto"/>
              </a:rPr>
              <a:t>Of grab the gold! Of grab the ways of satisfying need!</a:t>
            </a:r>
            <a:br>
              <a:rPr lang="en-US" sz="1700" b="1" dirty="0">
                <a:solidFill>
                  <a:srgbClr val="333333"/>
                </a:solidFill>
                <a:latin typeface="Roboto"/>
              </a:rPr>
            </a:br>
            <a:r>
              <a:rPr lang="en-US" sz="1700" b="1" dirty="0">
                <a:solidFill>
                  <a:srgbClr val="333333"/>
                </a:solidFill>
                <a:latin typeface="Roboto"/>
              </a:rPr>
              <a:t>Of work the men! Of take the pay!</a:t>
            </a:r>
            <a:br>
              <a:rPr lang="en-US" sz="1700" b="1" dirty="0">
                <a:solidFill>
                  <a:srgbClr val="333333"/>
                </a:solidFill>
                <a:latin typeface="Roboto"/>
              </a:rPr>
            </a:br>
            <a:r>
              <a:rPr lang="en-US" sz="1700" b="1" dirty="0">
                <a:solidFill>
                  <a:srgbClr val="333333"/>
                </a:solidFill>
                <a:latin typeface="Roboto"/>
              </a:rPr>
              <a:t>Of owning everything for one's own greed!</a:t>
            </a:r>
            <a:br>
              <a:rPr lang="en-US" sz="1700" b="1" dirty="0">
                <a:solidFill>
                  <a:srgbClr val="333333"/>
                </a:solidFill>
                <a:latin typeface="Roboto"/>
              </a:rPr>
            </a:br>
            <a:endParaRPr lang="en-US" sz="1700" b="1" dirty="0">
              <a:solidFill>
                <a:srgbClr val="333333"/>
              </a:solidFill>
              <a:latin typeface="Roboto"/>
            </a:endParaRPr>
          </a:p>
        </p:txBody>
      </p:sp>
      <p:sp>
        <p:nvSpPr>
          <p:cNvPr id="4" name="Rectangle 3"/>
          <p:cNvSpPr/>
          <p:nvPr/>
        </p:nvSpPr>
        <p:spPr>
          <a:xfrm>
            <a:off x="4572000" y="6581001"/>
            <a:ext cx="5867400" cy="276999"/>
          </a:xfrm>
          <a:prstGeom prst="rect">
            <a:avLst/>
          </a:prstGeom>
        </p:spPr>
        <p:txBody>
          <a:bodyPr wrap="square">
            <a:spAutoFit/>
          </a:bodyPr>
          <a:lstStyle/>
          <a:p>
            <a:r>
              <a:rPr lang="en-US" sz="1200" b="1" dirty="0"/>
              <a:t>http://www.poemhunter.com/poem/let-america-be-america-again/</a:t>
            </a:r>
          </a:p>
        </p:txBody>
      </p:sp>
    </p:spTree>
    <p:extLst>
      <p:ext uri="{BB962C8B-B14F-4D97-AF65-F5344CB8AC3E}">
        <p14:creationId xmlns:p14="http://schemas.microsoft.com/office/powerpoint/2010/main" val="1857447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90600"/>
            <a:ext cx="7772400" cy="1323439"/>
          </a:xfrm>
          <a:prstGeom prst="rect">
            <a:avLst/>
          </a:prstGeom>
          <a:noFill/>
        </p:spPr>
        <p:txBody>
          <a:bodyPr wrap="square" rtlCol="0">
            <a:spAutoFit/>
          </a:bodyPr>
          <a:lstStyle/>
          <a:p>
            <a:pPr algn="ctr"/>
            <a:r>
              <a:rPr lang="en-US" sz="4000" dirty="0" smtClean="0">
                <a:latin typeface="Arial Black" panose="020B0A04020102020204" pitchFamily="34" charset="0"/>
              </a:rPr>
              <a:t>“This pearl has become my soul,”</a:t>
            </a:r>
            <a:endParaRPr lang="en-US" sz="4000" dirty="0">
              <a:latin typeface="Arial Black" panose="020B0A04020102020204" pitchFamily="34" charset="0"/>
            </a:endParaRPr>
          </a:p>
        </p:txBody>
      </p:sp>
      <p:pic>
        <p:nvPicPr>
          <p:cNvPr id="3" name="Picture 2"/>
          <p:cNvPicPr>
            <a:picLocks noChangeAspect="1"/>
          </p:cNvPicPr>
          <p:nvPr/>
        </p:nvPicPr>
        <p:blipFill>
          <a:blip r:embed="rId2"/>
          <a:stretch>
            <a:fillRect/>
          </a:stretch>
        </p:blipFill>
        <p:spPr>
          <a:xfrm>
            <a:off x="857250" y="2681287"/>
            <a:ext cx="7429500" cy="1495425"/>
          </a:xfrm>
          <a:prstGeom prst="rect">
            <a:avLst/>
          </a:prstGeom>
        </p:spPr>
      </p:pic>
      <p:sp>
        <p:nvSpPr>
          <p:cNvPr id="4" name="Rectangle 3"/>
          <p:cNvSpPr/>
          <p:nvPr/>
        </p:nvSpPr>
        <p:spPr>
          <a:xfrm>
            <a:off x="857250" y="4953000"/>
            <a:ext cx="7981950" cy="646331"/>
          </a:xfrm>
          <a:prstGeom prst="rect">
            <a:avLst/>
          </a:prstGeom>
        </p:spPr>
        <p:txBody>
          <a:bodyPr wrap="square">
            <a:spAutoFit/>
          </a:bodyPr>
          <a:lstStyle/>
          <a:p>
            <a:r>
              <a:rPr lang="en-US" dirty="0">
                <a:hlinkClick r:id="rId3"/>
              </a:rPr>
              <a:t>http://www.nytimes.com/2014/01/19/opinion/sunday/for-the-love-of-money.html?_</a:t>
            </a:r>
            <a:r>
              <a:rPr lang="en-US" dirty="0" smtClean="0">
                <a:hlinkClick r:id="rId3"/>
              </a:rPr>
              <a:t>r=1</a:t>
            </a:r>
            <a:r>
              <a:rPr lang="en-US" dirty="0" smtClean="0"/>
              <a:t> </a:t>
            </a:r>
            <a:endParaRPr lang="en-US" dirty="0"/>
          </a:p>
        </p:txBody>
      </p:sp>
    </p:spTree>
    <p:extLst>
      <p:ext uri="{BB962C8B-B14F-4D97-AF65-F5344CB8AC3E}">
        <p14:creationId xmlns:p14="http://schemas.microsoft.com/office/powerpoint/2010/main" val="1976300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otrequiredreading.com/books/covers/pea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5687"/>
            <a:ext cx="3962400" cy="60781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57300" y="5181967"/>
            <a:ext cx="6934200" cy="1846659"/>
          </a:xfrm>
          <a:prstGeom prst="rect">
            <a:avLst/>
          </a:prstGeom>
          <a:noFill/>
        </p:spPr>
        <p:txBody>
          <a:bodyPr wrap="square" rtlCol="0">
            <a:spAutoFit/>
          </a:bodyPr>
          <a:lstStyle/>
          <a:p>
            <a:pPr algn="ctr"/>
            <a:r>
              <a:rPr lang="en-US" sz="3200" dirty="0" smtClean="0">
                <a:latin typeface="Rockwell Extra Bold" panose="02060903040505020403" pitchFamily="18" charset="0"/>
              </a:rPr>
              <a:t>Independent Reading Assignment Chapter 6</a:t>
            </a:r>
          </a:p>
          <a:p>
            <a:pPr algn="ctr"/>
            <a:r>
              <a:rPr lang="en-US" sz="3200" dirty="0" smtClean="0">
                <a:latin typeface="Rockwell Extra Bold" panose="02060903040505020403" pitchFamily="18" charset="0"/>
              </a:rPr>
              <a:t>Pages 68-90</a:t>
            </a:r>
          </a:p>
          <a:p>
            <a:r>
              <a:rPr lang="en-US" dirty="0" smtClean="0">
                <a:latin typeface="Rockwell Extra Bold" panose="02060903040505020403" pitchFamily="18" charset="0"/>
              </a:rPr>
              <a:t> </a:t>
            </a:r>
            <a:endParaRPr lang="en-US" dirty="0">
              <a:latin typeface="Rockwell Extra Bold" panose="02060903040505020403" pitchFamily="18" charset="0"/>
            </a:endParaRPr>
          </a:p>
        </p:txBody>
      </p:sp>
    </p:spTree>
    <p:extLst>
      <p:ext uri="{BB962C8B-B14F-4D97-AF65-F5344CB8AC3E}">
        <p14:creationId xmlns:p14="http://schemas.microsoft.com/office/powerpoint/2010/main" val="3275050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otrequiredreading.com/books/covers/pea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124"/>
            <a:ext cx="2016412" cy="30930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68812" y="41856"/>
            <a:ext cx="6822788" cy="6940361"/>
          </a:xfrm>
          <a:prstGeom prst="rect">
            <a:avLst/>
          </a:prstGeom>
          <a:noFill/>
        </p:spPr>
        <p:txBody>
          <a:bodyPr wrap="square" rtlCol="0">
            <a:spAutoFit/>
          </a:bodyPr>
          <a:lstStyle/>
          <a:p>
            <a:r>
              <a:rPr lang="en-US" dirty="0" smtClean="0">
                <a:latin typeface="Rockwell Extra Bold" panose="02060903040505020403" pitchFamily="18" charset="0"/>
              </a:rPr>
              <a:t> </a:t>
            </a:r>
            <a:r>
              <a:rPr lang="en-US" sz="1900" dirty="0" smtClean="0">
                <a:latin typeface="Rockwell Extra Bold" panose="02060903040505020403" pitchFamily="18" charset="0"/>
              </a:rPr>
              <a:t>Literature Circle—Important Word Summary</a:t>
            </a:r>
          </a:p>
          <a:p>
            <a:endParaRPr lang="en-US" sz="1400" dirty="0">
              <a:latin typeface="Rockwell Extra Bold" panose="02060903040505020403" pitchFamily="18" charset="0"/>
            </a:endParaRPr>
          </a:p>
          <a:p>
            <a:r>
              <a:rPr lang="en-US" sz="2400" b="1" dirty="0" smtClean="0">
                <a:latin typeface="Rockwell" panose="02060603020205020403" pitchFamily="18" charset="0"/>
              </a:rPr>
              <a:t>Use the key below to pick 2 of the </a:t>
            </a:r>
            <a:r>
              <a:rPr lang="en-US" sz="2400" b="1" u="sng" dirty="0" smtClean="0">
                <a:latin typeface="Rockwell" panose="02060603020205020403" pitchFamily="18" charset="0"/>
              </a:rPr>
              <a:t>most important</a:t>
            </a:r>
            <a:r>
              <a:rPr lang="en-US" sz="2400" b="1" dirty="0" smtClean="0">
                <a:latin typeface="Rockwell" panose="02060603020205020403" pitchFamily="18" charset="0"/>
              </a:rPr>
              <a:t> words from each chapter.  List your words for each chapter with a page number</a:t>
            </a:r>
          </a:p>
          <a:p>
            <a:endParaRPr lang="en-US" sz="2400" b="1" dirty="0">
              <a:latin typeface="Rockwell" panose="02060603020205020403" pitchFamily="18" charset="0"/>
            </a:endParaRPr>
          </a:p>
          <a:p>
            <a:r>
              <a:rPr lang="en-US" sz="2400" b="1" dirty="0" smtClean="0">
                <a:latin typeface="Rockwell" panose="02060603020205020403" pitchFamily="18" charset="0"/>
              </a:rPr>
              <a:t>Chapter 1—2 nouns</a:t>
            </a:r>
          </a:p>
          <a:p>
            <a:r>
              <a:rPr lang="en-US" sz="2400" b="1" dirty="0" smtClean="0">
                <a:latin typeface="Rockwell" panose="02060603020205020403" pitchFamily="18" charset="0"/>
              </a:rPr>
              <a:t>Chapter 2—a noun and a verb</a:t>
            </a:r>
          </a:p>
          <a:p>
            <a:r>
              <a:rPr lang="en-US" sz="2400" b="1" dirty="0" smtClean="0">
                <a:latin typeface="Rockwell" panose="02060603020205020403" pitchFamily="18" charset="0"/>
              </a:rPr>
              <a:t>Chapter 3—2 adjectives</a:t>
            </a:r>
          </a:p>
          <a:p>
            <a:r>
              <a:rPr lang="en-US" sz="2400" b="1" dirty="0" smtClean="0">
                <a:latin typeface="Rockwell" panose="02060603020205020403" pitchFamily="18" charset="0"/>
              </a:rPr>
              <a:t>Chapter 4—a verb and an adverb</a:t>
            </a:r>
          </a:p>
          <a:p>
            <a:r>
              <a:rPr lang="en-US" sz="2400" b="1" dirty="0" smtClean="0">
                <a:latin typeface="Rockwell" panose="02060603020205020403" pitchFamily="18" charset="0"/>
              </a:rPr>
              <a:t>Chapter 5—a subordinating conjunction and a noun</a:t>
            </a:r>
          </a:p>
          <a:p>
            <a:r>
              <a:rPr lang="en-US" sz="2400" b="1" dirty="0" smtClean="0">
                <a:latin typeface="Rockwell" panose="02060603020205020403" pitchFamily="18" charset="0"/>
              </a:rPr>
              <a:t>Chapter 6—a preposition and a noun</a:t>
            </a:r>
          </a:p>
          <a:p>
            <a:endParaRPr lang="en-US" sz="2400" b="1" dirty="0">
              <a:latin typeface="Rockwell" panose="02060603020205020403" pitchFamily="18" charset="0"/>
            </a:endParaRPr>
          </a:p>
          <a:p>
            <a:r>
              <a:rPr lang="en-US" sz="2400" b="1" dirty="0" smtClean="0">
                <a:latin typeface="Rockwell" panose="02060603020205020403" pitchFamily="18" charset="0"/>
              </a:rPr>
              <a:t>Take your important words and make a sentence or two to cover the big ideas in the story.  You may add article adjectives </a:t>
            </a:r>
            <a:r>
              <a:rPr lang="en-US" sz="2400" b="1" dirty="0" smtClean="0">
                <a:solidFill>
                  <a:schemeClr val="accent2">
                    <a:lumMod val="50000"/>
                  </a:schemeClr>
                </a:solidFill>
                <a:latin typeface="Rockwell" panose="02060603020205020403" pitchFamily="18" charset="0"/>
              </a:rPr>
              <a:t>a, an, the </a:t>
            </a:r>
            <a:r>
              <a:rPr lang="en-US" sz="2400" b="1" dirty="0" smtClean="0">
                <a:latin typeface="Rockwell" panose="02060603020205020403" pitchFamily="18" charset="0"/>
              </a:rPr>
              <a:t>and conjunctions </a:t>
            </a:r>
            <a:r>
              <a:rPr lang="en-US" sz="2400" b="1" dirty="0" smtClean="0">
                <a:solidFill>
                  <a:schemeClr val="accent2">
                    <a:lumMod val="50000"/>
                  </a:schemeClr>
                </a:solidFill>
                <a:latin typeface="Rockwell" panose="02060603020205020403" pitchFamily="18" charset="0"/>
              </a:rPr>
              <a:t>and, or, but, yet, so</a:t>
            </a:r>
            <a:endParaRPr lang="en-US" sz="2400" b="1" dirty="0">
              <a:solidFill>
                <a:schemeClr val="accent2">
                  <a:lumMod val="50000"/>
                </a:schemeClr>
              </a:solidFill>
              <a:latin typeface="Rockwell" panose="02060603020205020403" pitchFamily="18" charset="0"/>
            </a:endParaRPr>
          </a:p>
        </p:txBody>
      </p:sp>
    </p:spTree>
    <p:extLst>
      <p:ext uri="{BB962C8B-B14F-4D97-AF65-F5344CB8AC3E}">
        <p14:creationId xmlns:p14="http://schemas.microsoft.com/office/powerpoint/2010/main" val="304666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by FlamingTex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618" y="-304800"/>
            <a:ext cx="4114800"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927" y="1358912"/>
            <a:ext cx="4578927" cy="5547673"/>
          </a:xfrm>
          <a:prstGeom prst="rect">
            <a:avLst/>
          </a:prstGeom>
          <a:noFill/>
        </p:spPr>
        <p:txBody>
          <a:bodyPr wrap="square" rtlCol="0">
            <a:spAutoFit/>
          </a:bodyPr>
          <a:lstStyle/>
          <a:p>
            <a:pPr algn="ctr"/>
            <a:r>
              <a:rPr lang="en-US" sz="2600" b="1" dirty="0" smtClean="0">
                <a:latin typeface="Segoe Print" panose="02000600000000000000" pitchFamily="2" charset="0"/>
                <a:sym typeface="Wingdings"/>
              </a:rPr>
              <a:t></a:t>
            </a:r>
            <a:r>
              <a:rPr lang="en-US" sz="2600" b="1" dirty="0" smtClean="0">
                <a:latin typeface="Segoe Print" panose="02000600000000000000" pitchFamily="2" charset="0"/>
              </a:rPr>
              <a:t>Make a pictorial collage that represents the meaning of “greed”.</a:t>
            </a:r>
            <a:endParaRPr lang="en-US" sz="2000" dirty="0">
              <a:latin typeface="Arial Rounded MT Bold" panose="020F0704030504030204" pitchFamily="34" charset="0"/>
            </a:endParaRPr>
          </a:p>
          <a:p>
            <a:pPr algn="ctr"/>
            <a:r>
              <a:rPr lang="en-US" sz="2200" dirty="0" smtClean="0">
                <a:latin typeface="Arial Rounded MT Bold" panose="020F0704030504030204" pitchFamily="34" charset="0"/>
              </a:rPr>
              <a:t>**</a:t>
            </a:r>
            <a:r>
              <a:rPr lang="en-US" sz="2200" u="sng" dirty="0" smtClean="0">
                <a:latin typeface="Arial Rounded MT Bold" panose="020F0704030504030204" pitchFamily="34" charset="0"/>
              </a:rPr>
              <a:t>BUT you can’t use any pictures of money or gold coins--too obvious.   </a:t>
            </a:r>
          </a:p>
          <a:p>
            <a:endParaRPr lang="en-US" sz="1050" dirty="0">
              <a:latin typeface="Arial Rounded MT Bold" panose="020F0704030504030204" pitchFamily="34" charset="0"/>
            </a:endParaRPr>
          </a:p>
          <a:p>
            <a:pPr algn="ctr"/>
            <a:r>
              <a:rPr lang="en-US" sz="2400" dirty="0" smtClean="0">
                <a:latin typeface="Arial Rounded MT Bold" panose="020F0704030504030204" pitchFamily="34" charset="0"/>
              </a:rPr>
              <a:t>      </a:t>
            </a:r>
            <a:r>
              <a:rPr lang="en-US" dirty="0" smtClean="0">
                <a:latin typeface="Arial Rounded MT Bold" panose="020F0704030504030204" pitchFamily="34" charset="0"/>
              </a:rPr>
              <a:t>Think about what greed looks like. How do you know someone is excessive or greedy? </a:t>
            </a:r>
            <a:endParaRPr lang="en-US" dirty="0">
              <a:latin typeface="Arial Rounded MT Bold" panose="020F0704030504030204" pitchFamily="34" charset="0"/>
            </a:endParaRPr>
          </a:p>
          <a:p>
            <a:pPr algn="ctr"/>
            <a:endParaRPr lang="en-US" sz="1400" dirty="0" smtClean="0">
              <a:latin typeface="Arial Rounded MT Bold" panose="020F0704030504030204" pitchFamily="34" charset="0"/>
            </a:endParaRPr>
          </a:p>
          <a:p>
            <a:pPr algn="ctr"/>
            <a:r>
              <a:rPr lang="en-US" dirty="0" smtClean="0">
                <a:latin typeface="Arial Rounded MT Bold" panose="020F0704030504030204" pitchFamily="34" charset="0"/>
              </a:rPr>
              <a:t>Use pictures.  Limit words to VERY few.  Be thoughtful—everyone can go to google images and type in greed—do more than that.  Have at least 10 arranged pictures. It is a collage, not a line.  Can be digital or on paper. (Magazines encouraged)</a:t>
            </a:r>
            <a:endParaRPr lang="en-US" dirty="0">
              <a:latin typeface="Arial Rounded MT Bold" panose="020F0704030504030204" pitchFamily="34" charset="0"/>
            </a:endParaRPr>
          </a:p>
        </p:txBody>
      </p:sp>
      <p:sp>
        <p:nvSpPr>
          <p:cNvPr id="3" name="Rectangle 2"/>
          <p:cNvSpPr/>
          <p:nvPr/>
        </p:nvSpPr>
        <p:spPr>
          <a:xfrm>
            <a:off x="1447800" y="1034534"/>
            <a:ext cx="6575896" cy="369332"/>
          </a:xfrm>
          <a:prstGeom prst="rect">
            <a:avLst/>
          </a:prstGeom>
        </p:spPr>
        <p:txBody>
          <a:bodyPr wrap="square">
            <a:spAutoFit/>
          </a:bodyPr>
          <a:lstStyle/>
          <a:p>
            <a:pPr algn="ctr"/>
            <a:r>
              <a:rPr lang="en-US" b="1" dirty="0" smtClean="0">
                <a:latin typeface="Rockwell Extra Bold" panose="02060903040505020403" pitchFamily="18" charset="0"/>
              </a:rPr>
              <a:t>Introductory Assignment: Pick ONE</a:t>
            </a:r>
            <a:endParaRPr lang="en-US" dirty="0">
              <a:latin typeface="Rockwell Extra Bold" panose="02060903040505020403" pitchFamily="18" charset="0"/>
            </a:endParaRPr>
          </a:p>
        </p:txBody>
      </p:sp>
      <p:sp>
        <p:nvSpPr>
          <p:cNvPr id="6" name="TextBox 5"/>
          <p:cNvSpPr txBox="1"/>
          <p:nvPr/>
        </p:nvSpPr>
        <p:spPr>
          <a:xfrm>
            <a:off x="4572000" y="1358912"/>
            <a:ext cx="4498306" cy="5778505"/>
          </a:xfrm>
          <a:prstGeom prst="rect">
            <a:avLst/>
          </a:prstGeom>
          <a:noFill/>
        </p:spPr>
        <p:txBody>
          <a:bodyPr wrap="square" rtlCol="0">
            <a:spAutoFit/>
          </a:bodyPr>
          <a:lstStyle/>
          <a:p>
            <a:pPr algn="ctr"/>
            <a:r>
              <a:rPr lang="en-US" sz="2600" b="1" dirty="0" smtClean="0">
                <a:latin typeface="Segoe Print" panose="02000600000000000000" pitchFamily="2" charset="0"/>
                <a:sym typeface="Wingdings"/>
              </a:rPr>
              <a:t></a:t>
            </a:r>
            <a:r>
              <a:rPr lang="en-US" sz="2600" b="1" dirty="0" smtClean="0">
                <a:latin typeface="Segoe Print" panose="02000600000000000000" pitchFamily="2" charset="0"/>
              </a:rPr>
              <a:t>Find greed represented in media/pop culture and analyze</a:t>
            </a:r>
            <a:endParaRPr lang="en-US" sz="2000" dirty="0">
              <a:latin typeface="Arial Rounded MT Bold" panose="020F0704030504030204" pitchFamily="34" charset="0"/>
            </a:endParaRPr>
          </a:p>
          <a:p>
            <a:pPr algn="ctr"/>
            <a:r>
              <a:rPr lang="en-US" sz="2200" dirty="0" smtClean="0">
                <a:latin typeface="Arial Rounded MT Bold" panose="020F0704030504030204" pitchFamily="34" charset="0"/>
              </a:rPr>
              <a:t>**</a:t>
            </a:r>
            <a:r>
              <a:rPr lang="en-US" sz="2200" u="sng" dirty="0" smtClean="0">
                <a:latin typeface="Arial Rounded MT Bold" panose="020F0704030504030204" pitchFamily="34" charset="0"/>
              </a:rPr>
              <a:t>This means a book, a song, a movie, or a video game</a:t>
            </a:r>
          </a:p>
          <a:p>
            <a:pPr algn="ctr"/>
            <a:endParaRPr lang="en-US" sz="600" u="sng" dirty="0" smtClean="0">
              <a:latin typeface="Arial Rounded MT Bold" panose="020F0704030504030204" pitchFamily="34" charset="0"/>
            </a:endParaRPr>
          </a:p>
          <a:p>
            <a:pPr algn="ctr"/>
            <a:r>
              <a:rPr lang="en-US" sz="2000" dirty="0" smtClean="0">
                <a:latin typeface="Arial Rounded MT Bold" panose="020F0704030504030204" pitchFamily="34" charset="0"/>
              </a:rPr>
              <a:t>Answer the questions &amp; use complete sentences whenever possible </a:t>
            </a:r>
          </a:p>
          <a:p>
            <a:r>
              <a:rPr lang="en-US" sz="1900" dirty="0" smtClean="0">
                <a:latin typeface="Arial Rounded MT Bold" panose="020F0704030504030204" pitchFamily="34" charset="0"/>
              </a:rPr>
              <a:t>1. Where is this from? </a:t>
            </a:r>
          </a:p>
          <a:p>
            <a:endParaRPr lang="en-US" sz="1900" dirty="0">
              <a:latin typeface="Arial Rounded MT Bold" panose="020F0704030504030204" pitchFamily="34" charset="0"/>
            </a:endParaRPr>
          </a:p>
          <a:p>
            <a:r>
              <a:rPr lang="en-US" sz="1900" dirty="0" smtClean="0">
                <a:latin typeface="Arial Rounded MT Bold" panose="020F0704030504030204" pitchFamily="34" charset="0"/>
              </a:rPr>
              <a:t>2. Explain in detail how greed is represented.</a:t>
            </a:r>
          </a:p>
          <a:p>
            <a:endParaRPr lang="en-US" sz="1900" dirty="0">
              <a:latin typeface="Arial Rounded MT Bold" panose="020F0704030504030204" pitchFamily="34" charset="0"/>
            </a:endParaRPr>
          </a:p>
          <a:p>
            <a:r>
              <a:rPr lang="en-US" sz="1900" dirty="0" smtClean="0">
                <a:latin typeface="Arial Rounded MT Bold" panose="020F0704030504030204" pitchFamily="34" charset="0"/>
              </a:rPr>
              <a:t>3. What does it mean? </a:t>
            </a:r>
          </a:p>
          <a:p>
            <a:endParaRPr lang="en-US" sz="1900" dirty="0">
              <a:latin typeface="Arial Rounded MT Bold" panose="020F0704030504030204" pitchFamily="34" charset="0"/>
            </a:endParaRPr>
          </a:p>
          <a:p>
            <a:r>
              <a:rPr lang="en-US" sz="1900" dirty="0" smtClean="0">
                <a:latin typeface="Arial Rounded MT Bold" panose="020F0704030504030204" pitchFamily="34" charset="0"/>
              </a:rPr>
              <a:t>4. How is this message about greed meant to influence people? </a:t>
            </a:r>
          </a:p>
          <a:p>
            <a:endParaRPr lang="en-US" sz="1050" dirty="0">
              <a:latin typeface="Arial Rounded MT Bold" panose="020F0704030504030204" pitchFamily="34" charset="0"/>
            </a:endParaRPr>
          </a:p>
        </p:txBody>
      </p:sp>
    </p:spTree>
    <p:extLst>
      <p:ext uri="{BB962C8B-B14F-4D97-AF65-F5344CB8AC3E}">
        <p14:creationId xmlns:p14="http://schemas.microsoft.com/office/powerpoint/2010/main" val="3392205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c14608526.r26.cf2.rackcdn.com/CFDC0C3F-4A82-4332-A697-3000B59D511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57" y="92273"/>
            <a:ext cx="8610600" cy="64579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6550223"/>
            <a:ext cx="9372600" cy="307777"/>
          </a:xfrm>
          <a:prstGeom prst="rect">
            <a:avLst/>
          </a:prstGeom>
        </p:spPr>
        <p:txBody>
          <a:bodyPr wrap="square">
            <a:spAutoFit/>
          </a:bodyPr>
          <a:lstStyle/>
          <a:p>
            <a:pPr algn="ctr"/>
            <a:r>
              <a:rPr lang="en-US" sz="1400" dirty="0">
                <a:hlinkClick r:id="rId4"/>
              </a:rPr>
              <a:t>http://</a:t>
            </a:r>
            <a:r>
              <a:rPr lang="en-US" sz="1400" dirty="0" smtClean="0">
                <a:hlinkClick r:id="rId4"/>
              </a:rPr>
              <a:t>www.ichernandez.org/cms/resources/documents/scope-010115-play-the-necklace.pdf</a:t>
            </a:r>
            <a:r>
              <a:rPr lang="en-US" sz="1400" dirty="0" smtClean="0"/>
              <a:t> </a:t>
            </a:r>
            <a:endParaRPr lang="en-US" sz="1400" dirty="0"/>
          </a:p>
        </p:txBody>
      </p:sp>
    </p:spTree>
    <p:extLst>
      <p:ext uri="{BB962C8B-B14F-4D97-AF65-F5344CB8AC3E}">
        <p14:creationId xmlns:p14="http://schemas.microsoft.com/office/powerpoint/2010/main" val="739638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610600" cy="6740307"/>
          </a:xfrm>
          <a:prstGeom prst="rect">
            <a:avLst/>
          </a:prstGeom>
          <a:noFill/>
        </p:spPr>
        <p:txBody>
          <a:bodyPr wrap="square" rtlCol="0">
            <a:spAutoFit/>
          </a:bodyPr>
          <a:lstStyle/>
          <a:p>
            <a:pPr algn="ctr"/>
            <a:r>
              <a:rPr lang="en-US" sz="3200" b="1" dirty="0" smtClean="0">
                <a:latin typeface="High Tower Text" panose="02040502050506030303" pitchFamily="18" charset="0"/>
              </a:rPr>
              <a:t>In the somber short story </a:t>
            </a:r>
            <a:r>
              <a:rPr lang="en-US" sz="3200" b="1" i="1" dirty="0" smtClean="0">
                <a:latin typeface="High Tower Text" panose="02040502050506030303" pitchFamily="18" charset="0"/>
              </a:rPr>
              <a:t>The Necklace</a:t>
            </a:r>
            <a:r>
              <a:rPr lang="en-US" sz="3200" b="1" dirty="0" smtClean="0">
                <a:latin typeface="High Tower Text" panose="02040502050506030303" pitchFamily="18" charset="0"/>
              </a:rPr>
              <a:t> Guy De Maupassant explores the theme </a:t>
            </a:r>
            <a:r>
              <a:rPr lang="en-US" sz="3200" b="1" dirty="0" smtClean="0">
                <a:latin typeface="High Tower Text" panose="02040502050506030303" pitchFamily="18" charset="0"/>
              </a:rPr>
              <a:t>greed </a:t>
            </a:r>
            <a:r>
              <a:rPr lang="en-US" sz="3200" b="1" dirty="0" smtClean="0">
                <a:latin typeface="High Tower Text" panose="02040502050506030303" pitchFamily="18" charset="0"/>
              </a:rPr>
              <a:t>for fine material possessions can lead to destruction. </a:t>
            </a:r>
          </a:p>
          <a:p>
            <a:pPr algn="ctr"/>
            <a:endParaRPr lang="en-US" sz="2800" b="1" dirty="0">
              <a:latin typeface="High Tower Text" panose="02040502050506030303" pitchFamily="18" charset="0"/>
            </a:endParaRPr>
          </a:p>
          <a:p>
            <a:pPr algn="ctr"/>
            <a:r>
              <a:rPr lang="en-US" sz="2800" b="1" dirty="0" smtClean="0">
                <a:latin typeface="High Tower Text" panose="02040502050506030303" pitchFamily="18" charset="0"/>
              </a:rPr>
              <a:t> </a:t>
            </a:r>
          </a:p>
          <a:p>
            <a:pPr algn="ctr"/>
            <a:r>
              <a:rPr lang="en-US" sz="2800" b="1" dirty="0">
                <a:latin typeface="High Tower Text" panose="02040502050506030303" pitchFamily="18" charset="0"/>
              </a:rPr>
              <a:t> </a:t>
            </a:r>
            <a:r>
              <a:rPr lang="en-US" sz="2800" b="1" dirty="0" smtClean="0">
                <a:latin typeface="High Tower Text" panose="02040502050506030303" pitchFamily="18" charset="0"/>
              </a:rPr>
              <a:t>     </a:t>
            </a:r>
            <a:r>
              <a:rPr lang="en-US" sz="2800" b="1" dirty="0" smtClean="0">
                <a:latin typeface="Arial Black" panose="020B0A04020102020204" pitchFamily="34" charset="0"/>
              </a:rPr>
              <a:t>Format to support this statement</a:t>
            </a:r>
          </a:p>
          <a:p>
            <a:pPr marL="457200" indent="-457200">
              <a:buFont typeface="Wingdings" panose="05000000000000000000" pitchFamily="2" charset="2"/>
              <a:buChar char="ü"/>
            </a:pPr>
            <a:r>
              <a:rPr lang="en-US" sz="2800" b="1" u="sng" dirty="0" smtClean="0">
                <a:latin typeface="High Tower Text" panose="02040502050506030303" pitchFamily="18" charset="0"/>
              </a:rPr>
              <a:t>P</a:t>
            </a:r>
            <a:r>
              <a:rPr lang="en-US" sz="2800" b="1" dirty="0" smtClean="0">
                <a:latin typeface="High Tower Text" panose="02040502050506030303" pitchFamily="18" charset="0"/>
              </a:rPr>
              <a:t>oint explaining that Madame </a:t>
            </a:r>
            <a:r>
              <a:rPr lang="en-US" sz="2800" b="1" dirty="0" err="1" smtClean="0">
                <a:latin typeface="High Tower Text" panose="02040502050506030303" pitchFamily="18" charset="0"/>
              </a:rPr>
              <a:t>Loisel</a:t>
            </a:r>
            <a:r>
              <a:rPr lang="en-US" sz="2800" b="1" dirty="0" smtClean="0">
                <a:latin typeface="High Tower Text" panose="02040502050506030303" pitchFamily="18" charset="0"/>
              </a:rPr>
              <a:t> is greedy for material possessions</a:t>
            </a:r>
          </a:p>
          <a:p>
            <a:pPr marL="457200" indent="-457200">
              <a:buFont typeface="Wingdings" panose="05000000000000000000" pitchFamily="2" charset="2"/>
              <a:buChar char="ü"/>
            </a:pPr>
            <a:r>
              <a:rPr lang="en-US" sz="2800" b="1" u="sng" dirty="0" smtClean="0">
                <a:latin typeface="High Tower Text" panose="02040502050506030303" pitchFamily="18" charset="0"/>
              </a:rPr>
              <a:t>E</a:t>
            </a:r>
            <a:r>
              <a:rPr lang="en-US" sz="2800" b="1" dirty="0" smtClean="0">
                <a:latin typeface="High Tower Text" panose="02040502050506030303" pitchFamily="18" charset="0"/>
              </a:rPr>
              <a:t>vidence proving this.  (quote)</a:t>
            </a:r>
          </a:p>
          <a:p>
            <a:pPr marL="457200" indent="-457200">
              <a:buFont typeface="Wingdings" panose="05000000000000000000" pitchFamily="2" charset="2"/>
              <a:buChar char="ü"/>
            </a:pPr>
            <a:r>
              <a:rPr lang="en-US" sz="2800" b="1" dirty="0" smtClean="0">
                <a:latin typeface="High Tower Text" panose="02040502050506030303" pitchFamily="18" charset="0"/>
              </a:rPr>
              <a:t> </a:t>
            </a:r>
            <a:r>
              <a:rPr lang="en-US" sz="2800" b="1" u="sng" dirty="0" smtClean="0">
                <a:latin typeface="High Tower Text" panose="02040502050506030303" pitchFamily="18" charset="0"/>
              </a:rPr>
              <a:t>A</a:t>
            </a:r>
            <a:r>
              <a:rPr lang="en-US" sz="2800" b="1" dirty="0" smtClean="0">
                <a:latin typeface="High Tower Text" panose="02040502050506030303" pitchFamily="18" charset="0"/>
              </a:rPr>
              <a:t>nalysis of the evidence.  (multiple sentences)</a:t>
            </a:r>
          </a:p>
          <a:p>
            <a:pPr marL="457200" indent="-457200">
              <a:buFont typeface="Wingdings" panose="05000000000000000000" pitchFamily="2" charset="2"/>
              <a:buChar char="ü"/>
            </a:pPr>
            <a:r>
              <a:rPr lang="en-US" sz="2800" b="1" u="sng" dirty="0" smtClean="0">
                <a:latin typeface="High Tower Text" panose="02040502050506030303" pitchFamily="18" charset="0"/>
              </a:rPr>
              <a:t>P</a:t>
            </a:r>
            <a:r>
              <a:rPr lang="en-US" sz="2800" b="1" dirty="0" smtClean="0">
                <a:latin typeface="High Tower Text" panose="02040502050506030303" pitchFamily="18" charset="0"/>
              </a:rPr>
              <a:t>oint explaining Madame </a:t>
            </a:r>
            <a:r>
              <a:rPr lang="en-US" sz="2800" b="1" dirty="0" err="1" smtClean="0">
                <a:latin typeface="High Tower Text" panose="02040502050506030303" pitchFamily="18" charset="0"/>
              </a:rPr>
              <a:t>Loisel’s</a:t>
            </a:r>
            <a:r>
              <a:rPr lang="en-US" sz="2800" b="1" dirty="0" smtClean="0">
                <a:latin typeface="High Tower Text" panose="02040502050506030303" pitchFamily="18" charset="0"/>
              </a:rPr>
              <a:t> destruction</a:t>
            </a:r>
          </a:p>
          <a:p>
            <a:pPr marL="457200" indent="-457200">
              <a:buFont typeface="Wingdings" panose="05000000000000000000" pitchFamily="2" charset="2"/>
              <a:buChar char="ü"/>
            </a:pPr>
            <a:r>
              <a:rPr lang="en-US" sz="2800" b="1" u="sng" dirty="0" smtClean="0">
                <a:latin typeface="High Tower Text" panose="02040502050506030303" pitchFamily="18" charset="0"/>
              </a:rPr>
              <a:t>E</a:t>
            </a:r>
            <a:r>
              <a:rPr lang="en-US" sz="2800" b="1" dirty="0" smtClean="0">
                <a:latin typeface="High Tower Text" panose="02040502050506030303" pitchFamily="18" charset="0"/>
              </a:rPr>
              <a:t>vidence proving this. (quote)</a:t>
            </a:r>
          </a:p>
          <a:p>
            <a:pPr marL="457200" indent="-457200">
              <a:buFont typeface="Wingdings" panose="05000000000000000000" pitchFamily="2" charset="2"/>
              <a:buChar char="ü"/>
            </a:pPr>
            <a:r>
              <a:rPr lang="en-US" sz="2800" b="1" u="sng" dirty="0" smtClean="0">
                <a:latin typeface="High Tower Text" panose="02040502050506030303" pitchFamily="18" charset="0"/>
              </a:rPr>
              <a:t>A</a:t>
            </a:r>
            <a:r>
              <a:rPr lang="en-US" sz="2800" b="1" dirty="0" smtClean="0">
                <a:latin typeface="High Tower Text" panose="02040502050506030303" pitchFamily="18" charset="0"/>
              </a:rPr>
              <a:t>nalysis of the evidence. (multiple sentences</a:t>
            </a:r>
            <a:r>
              <a:rPr lang="en-US" sz="2800" b="1" dirty="0" smtClean="0">
                <a:latin typeface="High Tower Text" panose="02040502050506030303" pitchFamily="18" charset="0"/>
              </a:rPr>
              <a:t>)</a:t>
            </a:r>
          </a:p>
          <a:p>
            <a:pPr marL="457200" indent="-457200">
              <a:buFont typeface="Wingdings" panose="05000000000000000000" pitchFamily="2" charset="2"/>
              <a:buChar char="ü"/>
            </a:pPr>
            <a:r>
              <a:rPr lang="en-US" sz="2800" b="1" dirty="0" smtClean="0">
                <a:latin typeface="High Tower Text" panose="02040502050506030303" pitchFamily="18" charset="0"/>
              </a:rPr>
              <a:t>Concluding Sentence (bring it back to the point)</a:t>
            </a:r>
            <a:endParaRPr lang="en-US" sz="2800" b="1" dirty="0">
              <a:latin typeface="High Tower Text" panose="02040502050506030303" pitchFamily="18" charset="0"/>
            </a:endParaRPr>
          </a:p>
          <a:p>
            <a:r>
              <a:rPr lang="en-US" sz="2800" b="1" dirty="0" smtClean="0">
                <a:latin typeface="High Tower Text" panose="02040502050506030303" pitchFamily="18" charset="0"/>
              </a:rPr>
              <a:t> </a:t>
            </a:r>
            <a:r>
              <a:rPr lang="en-US" sz="2800" b="1" i="1" dirty="0" smtClean="0">
                <a:latin typeface="High Tower Text" panose="02040502050506030303" pitchFamily="18" charset="0"/>
              </a:rPr>
              <a:t> </a:t>
            </a:r>
            <a:endParaRPr lang="en-US" sz="2800" b="1" i="1" dirty="0">
              <a:latin typeface="High Tower Text" panose="02040502050506030303" pitchFamily="18" charset="0"/>
            </a:endParaRPr>
          </a:p>
        </p:txBody>
      </p:sp>
      <p:pic>
        <p:nvPicPr>
          <p:cNvPr id="3" name="Picture 2"/>
          <p:cNvPicPr>
            <a:picLocks noChangeAspect="1"/>
          </p:cNvPicPr>
          <p:nvPr/>
        </p:nvPicPr>
        <p:blipFill>
          <a:blip r:embed="rId2"/>
          <a:stretch>
            <a:fillRect/>
          </a:stretch>
        </p:blipFill>
        <p:spPr>
          <a:xfrm>
            <a:off x="4567237" y="3424237"/>
            <a:ext cx="9525" cy="9525"/>
          </a:xfrm>
          <a:prstGeom prst="rect">
            <a:avLst/>
          </a:prstGeom>
        </p:spPr>
      </p:pic>
      <p:pic>
        <p:nvPicPr>
          <p:cNvPr id="4" name="Picture 3"/>
          <p:cNvPicPr>
            <a:picLocks noChangeAspect="1"/>
          </p:cNvPicPr>
          <p:nvPr/>
        </p:nvPicPr>
        <p:blipFill>
          <a:blip r:embed="rId2"/>
          <a:stretch>
            <a:fillRect/>
          </a:stretch>
        </p:blipFill>
        <p:spPr>
          <a:xfrm>
            <a:off x="4567237" y="3424237"/>
            <a:ext cx="9525" cy="9525"/>
          </a:xfrm>
          <a:prstGeom prst="rect">
            <a:avLst/>
          </a:prstGeom>
        </p:spPr>
      </p:pic>
      <p:pic>
        <p:nvPicPr>
          <p:cNvPr id="6" name="Picture 5"/>
          <p:cNvPicPr>
            <a:picLocks noChangeAspect="1"/>
          </p:cNvPicPr>
          <p:nvPr/>
        </p:nvPicPr>
        <p:blipFill>
          <a:blip r:embed="rId2"/>
          <a:stretch>
            <a:fillRect/>
          </a:stretch>
        </p:blipFill>
        <p:spPr>
          <a:xfrm>
            <a:off x="4567237" y="3424237"/>
            <a:ext cx="9525" cy="9525"/>
          </a:xfrm>
          <a:prstGeom prst="rect">
            <a:avLst/>
          </a:prstGeom>
        </p:spPr>
      </p:pic>
    </p:spTree>
    <p:extLst>
      <p:ext uri="{BB962C8B-B14F-4D97-AF65-F5344CB8AC3E}">
        <p14:creationId xmlns:p14="http://schemas.microsoft.com/office/powerpoint/2010/main" val="1275472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jnq5StX68g"/>
          <p:cNvPicPr>
            <a:picLocks noRot="1" noChangeAspect="1"/>
          </p:cNvPicPr>
          <p:nvPr>
            <a:videoFile r:link="rId1"/>
          </p:nvPr>
        </p:nvPicPr>
        <p:blipFill>
          <a:blip r:embed="rId3"/>
          <a:stretch>
            <a:fillRect/>
          </a:stretch>
        </p:blipFill>
        <p:spPr>
          <a:xfrm>
            <a:off x="533400" y="1143000"/>
            <a:ext cx="8128000" cy="4572000"/>
          </a:xfrm>
          <a:prstGeom prst="rect">
            <a:avLst/>
          </a:prstGeom>
        </p:spPr>
      </p:pic>
      <p:sp>
        <p:nvSpPr>
          <p:cNvPr id="2" name="Rectangle 1"/>
          <p:cNvSpPr/>
          <p:nvPr/>
        </p:nvSpPr>
        <p:spPr>
          <a:xfrm>
            <a:off x="1219200" y="6019801"/>
            <a:ext cx="7620000" cy="304800"/>
          </a:xfrm>
          <a:prstGeom prst="rect">
            <a:avLst/>
          </a:prstGeom>
        </p:spPr>
        <p:txBody>
          <a:bodyPr wrap="square">
            <a:spAutoFit/>
          </a:bodyPr>
          <a:lstStyle/>
          <a:p>
            <a:r>
              <a:rPr lang="en-US" sz="1400" dirty="0" smtClean="0"/>
              <a:t>embedded video https</a:t>
            </a:r>
            <a:r>
              <a:rPr lang="en-US" sz="1400" dirty="0"/>
              <a:t>://www.youtube.com/watch?v=Tjnq5StX68g</a:t>
            </a:r>
          </a:p>
        </p:txBody>
      </p:sp>
    </p:spTree>
    <p:extLst>
      <p:ext uri="{BB962C8B-B14F-4D97-AF65-F5344CB8AC3E}">
        <p14:creationId xmlns:p14="http://schemas.microsoft.com/office/powerpoint/2010/main" val="35354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5cdn4static.sharpschool.com/UserFiles/Servers/Server_3035344/Image/Staff%20Images/Keberly/thank-you-m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8600"/>
            <a:ext cx="4114800" cy="56024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904" y="5673060"/>
            <a:ext cx="9144000" cy="1446550"/>
          </a:xfrm>
          <a:prstGeom prst="rect">
            <a:avLst/>
          </a:prstGeom>
        </p:spPr>
        <p:txBody>
          <a:bodyPr wrap="square">
            <a:spAutoFit/>
          </a:bodyPr>
          <a:lstStyle/>
          <a:p>
            <a:pPr algn="r"/>
            <a:r>
              <a:rPr lang="en-US" sz="1400" dirty="0">
                <a:hlinkClick r:id="rId3"/>
              </a:rPr>
              <a:t>https://</a:t>
            </a:r>
            <a:r>
              <a:rPr lang="en-US" sz="1400" dirty="0" smtClean="0">
                <a:hlinkClick r:id="rId3"/>
              </a:rPr>
              <a:t>www.youtube.com/watch?v=oi2n-rlj4PU</a:t>
            </a:r>
            <a:endParaRPr lang="en-US" sz="1400" dirty="0" smtClean="0"/>
          </a:p>
          <a:p>
            <a:pPr algn="r"/>
            <a:r>
              <a:rPr lang="en-US" sz="1400" dirty="0">
                <a:hlinkClick r:id="rId4"/>
              </a:rPr>
              <a:t>https://</a:t>
            </a:r>
            <a:r>
              <a:rPr lang="en-US" sz="1400" dirty="0" smtClean="0">
                <a:hlinkClick r:id="rId4"/>
              </a:rPr>
              <a:t>www.youtube.com/watch?v=eHyhYa9CQcQ</a:t>
            </a:r>
            <a:endParaRPr lang="en-US" sz="1400" dirty="0" smtClean="0"/>
          </a:p>
          <a:p>
            <a:pPr algn="r"/>
            <a:r>
              <a:rPr lang="en-US" sz="1400" u="sng" dirty="0">
                <a:hlinkClick r:id="rId5"/>
              </a:rPr>
              <a:t>http://</a:t>
            </a:r>
            <a:r>
              <a:rPr lang="en-US" sz="1400" u="sng" dirty="0" smtClean="0">
                <a:hlinkClick r:id="rId5"/>
              </a:rPr>
              <a:t>www.npr.org/2008/03/28/89164759/a-victim-treats-his-mugger-right</a:t>
            </a:r>
            <a:endParaRPr lang="en-US" sz="1400" u="sng" dirty="0" smtClean="0"/>
          </a:p>
          <a:p>
            <a:pPr algn="r"/>
            <a:r>
              <a:rPr lang="en-US" sz="1400" dirty="0"/>
              <a:t> </a:t>
            </a:r>
            <a:r>
              <a:rPr lang="en-US" sz="1400" dirty="0">
                <a:hlinkClick r:id="rId6"/>
              </a:rPr>
              <a:t>https://</a:t>
            </a:r>
            <a:r>
              <a:rPr lang="en-US" sz="1400" dirty="0" smtClean="0">
                <a:hlinkClick r:id="rId6"/>
              </a:rPr>
              <a:t>www.youtube.com/watch?v=c9M8fjkdzVs</a:t>
            </a:r>
            <a:r>
              <a:rPr lang="en-US" sz="1400" dirty="0" smtClean="0"/>
              <a:t> </a:t>
            </a:r>
          </a:p>
          <a:p>
            <a:pPr algn="r"/>
            <a:r>
              <a:rPr lang="en-US" sz="1400" dirty="0">
                <a:hlinkClick r:id="rId7"/>
              </a:rPr>
              <a:t>https://</a:t>
            </a:r>
            <a:r>
              <a:rPr lang="en-US" sz="1400" dirty="0" smtClean="0">
                <a:hlinkClick r:id="rId7"/>
              </a:rPr>
              <a:t>www.youtube.com/watch?v=fDluvii5H0U</a:t>
            </a:r>
            <a:r>
              <a:rPr lang="en-US" sz="1400" dirty="0" smtClean="0"/>
              <a:t> </a:t>
            </a:r>
          </a:p>
          <a:p>
            <a:pPr algn="r"/>
            <a:endParaRPr lang="en-US" dirty="0"/>
          </a:p>
        </p:txBody>
      </p:sp>
      <p:sp>
        <p:nvSpPr>
          <p:cNvPr id="3" name="TextBox 2"/>
          <p:cNvSpPr txBox="1"/>
          <p:nvPr/>
        </p:nvSpPr>
        <p:spPr>
          <a:xfrm>
            <a:off x="1371600" y="5934670"/>
            <a:ext cx="1066800" cy="923330"/>
          </a:xfrm>
          <a:prstGeom prst="rect">
            <a:avLst/>
          </a:prstGeom>
          <a:noFill/>
        </p:spPr>
        <p:txBody>
          <a:bodyPr wrap="square" rtlCol="0">
            <a:spAutoFit/>
          </a:bodyPr>
          <a:lstStyle/>
          <a:p>
            <a:pPr algn="ctr"/>
            <a:r>
              <a:rPr lang="en-US" dirty="0" smtClean="0"/>
              <a:t>possible useful links</a:t>
            </a:r>
            <a:endParaRPr lang="en-US" dirty="0"/>
          </a:p>
        </p:txBody>
      </p:sp>
    </p:spTree>
    <p:extLst>
      <p:ext uri="{BB962C8B-B14F-4D97-AF65-F5344CB8AC3E}">
        <p14:creationId xmlns:p14="http://schemas.microsoft.com/office/powerpoint/2010/main" val="2687961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by FlamingTex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4114800" cy="1524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1752600"/>
            <a:ext cx="8458200" cy="3477875"/>
          </a:xfrm>
          <a:prstGeom prst="rect">
            <a:avLst/>
          </a:prstGeom>
          <a:noFill/>
        </p:spPr>
        <p:txBody>
          <a:bodyPr wrap="square" rtlCol="0">
            <a:spAutoFit/>
          </a:bodyPr>
          <a:lstStyle/>
          <a:p>
            <a:pPr algn="ctr"/>
            <a:r>
              <a:rPr lang="en-US" sz="4400" dirty="0" smtClean="0">
                <a:latin typeface="Rockwell" panose="02060603020205020403" pitchFamily="18" charset="0"/>
              </a:rPr>
              <a:t>Write a detailed paragraph comparing how greed motivates the characters of Roger in </a:t>
            </a:r>
            <a:r>
              <a:rPr lang="en-US" sz="4400" i="1" dirty="0" smtClean="0">
                <a:latin typeface="Rockwell" panose="02060603020205020403" pitchFamily="18" charset="0"/>
              </a:rPr>
              <a:t>Thank You Ma’am </a:t>
            </a:r>
            <a:r>
              <a:rPr lang="en-US" sz="4400" dirty="0">
                <a:latin typeface="Rockwell" panose="02060603020205020403" pitchFamily="18" charset="0"/>
              </a:rPr>
              <a:t>and Madame </a:t>
            </a:r>
            <a:r>
              <a:rPr lang="en-US" sz="4400" dirty="0" err="1">
                <a:latin typeface="Rockwell" panose="02060603020205020403" pitchFamily="18" charset="0"/>
              </a:rPr>
              <a:t>Loisel</a:t>
            </a:r>
            <a:r>
              <a:rPr lang="en-US" sz="4400" dirty="0">
                <a:latin typeface="Rockwell" panose="02060603020205020403" pitchFamily="18" charset="0"/>
              </a:rPr>
              <a:t> </a:t>
            </a:r>
            <a:r>
              <a:rPr lang="en-US" sz="4400" dirty="0" smtClean="0">
                <a:latin typeface="Rockwell" panose="02060603020205020403" pitchFamily="18" charset="0"/>
              </a:rPr>
              <a:t>in </a:t>
            </a:r>
            <a:r>
              <a:rPr lang="en-US" sz="4400" i="1" dirty="0">
                <a:latin typeface="Rockwell" panose="02060603020205020403" pitchFamily="18" charset="0"/>
              </a:rPr>
              <a:t>T</a:t>
            </a:r>
            <a:r>
              <a:rPr lang="en-US" sz="4400" i="1" dirty="0" smtClean="0">
                <a:latin typeface="Rockwell" panose="02060603020205020403" pitchFamily="18" charset="0"/>
              </a:rPr>
              <a:t>he Necklace.</a:t>
            </a:r>
            <a:r>
              <a:rPr lang="en-US" sz="2800" i="1" dirty="0" smtClean="0">
                <a:latin typeface="Rockwell" panose="02060603020205020403" pitchFamily="18" charset="0"/>
              </a:rPr>
              <a:t>  </a:t>
            </a:r>
            <a:endParaRPr lang="en-US" sz="2800" i="1" dirty="0">
              <a:latin typeface="Rockwell" panose="02060603020205020403" pitchFamily="18" charset="0"/>
            </a:endParaRPr>
          </a:p>
        </p:txBody>
      </p:sp>
    </p:spTree>
    <p:extLst>
      <p:ext uri="{BB962C8B-B14F-4D97-AF65-F5344CB8AC3E}">
        <p14:creationId xmlns:p14="http://schemas.microsoft.com/office/powerpoint/2010/main" val="1632583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905000"/>
            <a:ext cx="8274188" cy="2308324"/>
          </a:xfrm>
          <a:prstGeom prst="rect">
            <a:avLst/>
          </a:prstGeom>
          <a:noFill/>
        </p:spPr>
        <p:txBody>
          <a:bodyPr wrap="none" lIns="91440" tIns="45720" rIns="91440" bIns="45720">
            <a:spAutoFit/>
          </a:bodyPr>
          <a:lstStyle/>
          <a:p>
            <a:pPr algn="ctr"/>
            <a:r>
              <a:rPr lang="en-US" sz="7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If greed is a problem,</a:t>
            </a:r>
          </a:p>
          <a:p>
            <a:pPr algn="ctr"/>
            <a:r>
              <a:rPr lang="en-US" sz="72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how do we solve it?  </a:t>
            </a:r>
            <a:endParaRPr lang="en-US" sz="7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 name="TextBox 2"/>
          <p:cNvSpPr txBox="1"/>
          <p:nvPr/>
        </p:nvSpPr>
        <p:spPr>
          <a:xfrm>
            <a:off x="457200" y="4213324"/>
            <a:ext cx="8382000" cy="369332"/>
          </a:xfrm>
          <a:prstGeom prst="rect">
            <a:avLst/>
          </a:prstGeom>
          <a:noFill/>
        </p:spPr>
        <p:txBody>
          <a:bodyPr wrap="square" rtlCol="0">
            <a:spAutoFit/>
          </a:bodyPr>
          <a:lstStyle/>
          <a:p>
            <a:pPr algn="ctr"/>
            <a:r>
              <a:rPr lang="en-US" dirty="0" smtClean="0"/>
              <a:t>Doing independent research, come up with an idea.  </a:t>
            </a:r>
            <a:endParaRPr lang="en-US" dirty="0"/>
          </a:p>
        </p:txBody>
      </p:sp>
    </p:spTree>
    <p:extLst>
      <p:ext uri="{BB962C8B-B14F-4D97-AF65-F5344CB8AC3E}">
        <p14:creationId xmlns:p14="http://schemas.microsoft.com/office/powerpoint/2010/main" val="884401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by FlamingTex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8600"/>
            <a:ext cx="4114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447800"/>
            <a:ext cx="9144000" cy="4278094"/>
          </a:xfrm>
          <a:prstGeom prst="rect">
            <a:avLst/>
          </a:prstGeom>
          <a:noFill/>
        </p:spPr>
        <p:txBody>
          <a:bodyPr wrap="square" rtlCol="0">
            <a:spAutoFit/>
          </a:bodyPr>
          <a:lstStyle/>
          <a:p>
            <a:pPr algn="ctr"/>
            <a:r>
              <a:rPr lang="en-US" sz="2400" b="1" dirty="0" smtClean="0"/>
              <a:t>Chapter 1 pages 1-12</a:t>
            </a:r>
          </a:p>
          <a:p>
            <a:pPr algn="ctr"/>
            <a:endParaRPr lang="en-US" sz="2400" b="1" dirty="0"/>
          </a:p>
          <a:p>
            <a:pPr algn="ctr"/>
            <a:r>
              <a:rPr lang="en-US" sz="3200" b="1" dirty="0" smtClean="0"/>
              <a:t>Central Idea Example</a:t>
            </a:r>
          </a:p>
          <a:p>
            <a:pPr algn="ctr"/>
            <a:r>
              <a:rPr lang="en-US" sz="2400" dirty="0"/>
              <a:t>The scurrying procession came at last to the big gate in the wall of</a:t>
            </a:r>
            <a:r>
              <a:rPr lang="en-US" sz="2400" dirty="0" smtClean="0"/>
              <a:t/>
            </a:r>
            <a:br>
              <a:rPr lang="en-US" sz="2400" dirty="0" smtClean="0"/>
            </a:br>
            <a:r>
              <a:rPr lang="en-US" sz="2400" dirty="0"/>
              <a:t>the doctor's house. They could hear the splashing water and the singing of caged birds and the sweep of the long brooms on the flagstones. And they could smell the frying of good bacon from the doctor's house</a:t>
            </a:r>
            <a:r>
              <a:rPr lang="en-US" sz="2400" dirty="0" smtClean="0"/>
              <a:t>.</a:t>
            </a:r>
          </a:p>
          <a:p>
            <a:pPr algn="ctr"/>
            <a:endParaRPr lang="en-US" sz="2400" b="1" dirty="0"/>
          </a:p>
          <a:p>
            <a:pPr algn="ctr"/>
            <a:r>
              <a:rPr lang="en-US" sz="2400" b="1" dirty="0" smtClean="0"/>
              <a:t>Central idea—The doctor is wealthy and extravagant (compared to the island people.)   </a:t>
            </a:r>
          </a:p>
          <a:p>
            <a:pPr algn="ctr"/>
            <a:endParaRPr lang="en-US" sz="2400" b="1" dirty="0"/>
          </a:p>
        </p:txBody>
      </p:sp>
      <p:sp>
        <p:nvSpPr>
          <p:cNvPr id="4" name="TextBox 3"/>
          <p:cNvSpPr txBox="1"/>
          <p:nvPr/>
        </p:nvSpPr>
        <p:spPr>
          <a:xfrm>
            <a:off x="457200" y="5486400"/>
            <a:ext cx="8458200" cy="1200329"/>
          </a:xfrm>
          <a:prstGeom prst="rect">
            <a:avLst/>
          </a:prstGeom>
          <a:noFill/>
        </p:spPr>
        <p:txBody>
          <a:bodyPr wrap="square" rtlCol="0">
            <a:spAutoFit/>
          </a:bodyPr>
          <a:lstStyle/>
          <a:p>
            <a:pPr algn="ctr"/>
            <a:r>
              <a:rPr lang="en-US" sz="2400" b="1" dirty="0" smtClean="0">
                <a:solidFill>
                  <a:schemeClr val="tx2">
                    <a:lumMod val="50000"/>
                  </a:schemeClr>
                </a:solidFill>
                <a:latin typeface="Segoe Print" panose="02000600000000000000" pitchFamily="2" charset="0"/>
              </a:rPr>
              <a:t>Notice that this sentence is my own words and synthesizes all the biggest points into one central idea.  </a:t>
            </a:r>
            <a:endParaRPr lang="en-US" sz="2400" b="1" dirty="0">
              <a:solidFill>
                <a:schemeClr val="tx2">
                  <a:lumMod val="50000"/>
                </a:schemeClr>
              </a:solidFill>
              <a:latin typeface="Segoe Print" panose="02000600000000000000" pitchFamily="2" charset="0"/>
            </a:endParaRPr>
          </a:p>
        </p:txBody>
      </p:sp>
    </p:spTree>
    <p:extLst>
      <p:ext uri="{BB962C8B-B14F-4D97-AF65-F5344CB8AC3E}">
        <p14:creationId xmlns:p14="http://schemas.microsoft.com/office/powerpoint/2010/main" val="2180462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by FlamingTex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8600"/>
            <a:ext cx="4114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447800"/>
            <a:ext cx="9144000" cy="6494085"/>
          </a:xfrm>
          <a:prstGeom prst="rect">
            <a:avLst/>
          </a:prstGeom>
          <a:noFill/>
        </p:spPr>
        <p:txBody>
          <a:bodyPr wrap="square" rtlCol="0">
            <a:spAutoFit/>
          </a:bodyPr>
          <a:lstStyle/>
          <a:p>
            <a:pPr algn="ctr"/>
            <a:r>
              <a:rPr lang="en-US" sz="2400" b="1" dirty="0" smtClean="0"/>
              <a:t>Chapter 1 pages 1-12</a:t>
            </a:r>
          </a:p>
          <a:p>
            <a:pPr algn="ctr"/>
            <a:endParaRPr lang="en-US" sz="2400" b="1" dirty="0"/>
          </a:p>
          <a:p>
            <a:pPr algn="ctr"/>
            <a:r>
              <a:rPr lang="en-US" sz="3200" b="1" dirty="0" smtClean="0"/>
              <a:t>Central Idea Practice</a:t>
            </a:r>
          </a:p>
          <a:p>
            <a:pPr algn="ctr"/>
            <a:r>
              <a:rPr lang="en-US" sz="2400" b="1" dirty="0" smtClean="0"/>
              <a:t>The lit circles should number off.  Each circle take the paragraph that corresponds with your number and write a central idea sentence.  Your sentence SHOULD NOT summarize the paragraph.  It SHOULD share the central idea in your own words. Work on this together and agree on one as a group; also pick someone to share it.  </a:t>
            </a:r>
          </a:p>
          <a:p>
            <a:pPr marL="457200" indent="-457200">
              <a:buAutoNum type="arabicPeriod"/>
            </a:pPr>
            <a:r>
              <a:rPr lang="en-US" sz="2400" b="1" dirty="0" smtClean="0"/>
              <a:t>p 8 “They came to a place where….” paragraph</a:t>
            </a:r>
          </a:p>
          <a:p>
            <a:pPr marL="457200" indent="-457200">
              <a:buAutoNum type="arabicPeriod"/>
            </a:pPr>
            <a:r>
              <a:rPr lang="en-US" sz="2400" b="1" dirty="0"/>
              <a:t>p</a:t>
            </a:r>
            <a:r>
              <a:rPr lang="en-US" sz="2400" b="1" dirty="0" smtClean="0"/>
              <a:t> 8 “And the new comers, particularly…” paragraph</a:t>
            </a:r>
          </a:p>
          <a:p>
            <a:pPr marL="457200" indent="-457200">
              <a:buAutoNum type="arabicPeriod"/>
            </a:pPr>
            <a:r>
              <a:rPr lang="en-US" sz="2400" b="1" dirty="0"/>
              <a:t>p</a:t>
            </a:r>
            <a:r>
              <a:rPr lang="en-US" sz="2400" b="1" dirty="0" smtClean="0"/>
              <a:t> 9 “Kino hesitated a moment…”</a:t>
            </a:r>
          </a:p>
          <a:p>
            <a:pPr marL="457200" indent="-457200">
              <a:buAutoNum type="arabicPeriod"/>
            </a:pPr>
            <a:r>
              <a:rPr lang="en-US" sz="2400" b="1" dirty="0" smtClean="0"/>
              <a:t>p 10 “In his chamber the doctor…” STOP at cigarettes</a:t>
            </a:r>
          </a:p>
          <a:p>
            <a:r>
              <a:rPr lang="en-US" sz="2400" b="1" dirty="0" smtClean="0"/>
              <a:t>       5. p 10 mid paragraph “The furnishings of the room…”</a:t>
            </a:r>
          </a:p>
          <a:p>
            <a:r>
              <a:rPr lang="en-US" sz="2400" b="1" dirty="0" smtClean="0"/>
              <a:t>6. P 11 “Now Kino reached into a secret place somewhere…”</a:t>
            </a:r>
          </a:p>
          <a:p>
            <a:pPr marL="457200" indent="-457200">
              <a:buAutoNum type="arabicPeriod"/>
            </a:pPr>
            <a:endParaRPr lang="en-US" sz="2400" b="1" dirty="0" smtClean="0"/>
          </a:p>
          <a:p>
            <a:pPr marL="457200" indent="-457200">
              <a:buAutoNum type="arabicPeriod"/>
            </a:pPr>
            <a:endParaRPr lang="en-US" sz="2400" b="1" dirty="0" smtClean="0"/>
          </a:p>
          <a:p>
            <a:pPr algn="ctr"/>
            <a:endParaRPr lang="en-US" sz="2400" b="1" dirty="0"/>
          </a:p>
        </p:txBody>
      </p:sp>
    </p:spTree>
    <p:extLst>
      <p:ext uri="{BB962C8B-B14F-4D97-AF65-F5344CB8AC3E}">
        <p14:creationId xmlns:p14="http://schemas.microsoft.com/office/powerpoint/2010/main" val="2551783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by FlamingTex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8600"/>
            <a:ext cx="4114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447800"/>
            <a:ext cx="9144000" cy="4678204"/>
          </a:xfrm>
          <a:prstGeom prst="rect">
            <a:avLst/>
          </a:prstGeom>
          <a:noFill/>
        </p:spPr>
        <p:txBody>
          <a:bodyPr wrap="square" rtlCol="0">
            <a:spAutoFit/>
          </a:bodyPr>
          <a:lstStyle/>
          <a:p>
            <a:pPr algn="ctr"/>
            <a:r>
              <a:rPr lang="en-US" sz="2400" b="1" dirty="0" smtClean="0"/>
              <a:t>Chapter 1 pages 1-12</a:t>
            </a:r>
          </a:p>
          <a:p>
            <a:pPr algn="ctr"/>
            <a:endParaRPr lang="en-US" sz="2400" b="1" dirty="0"/>
          </a:p>
          <a:p>
            <a:pPr algn="ctr"/>
            <a:r>
              <a:rPr lang="en-US" sz="3200" b="1" dirty="0" smtClean="0"/>
              <a:t>Literature Circle Assignment</a:t>
            </a:r>
          </a:p>
          <a:p>
            <a:pPr algn="ctr"/>
            <a:endParaRPr lang="en-US" sz="1600" b="1" dirty="0" smtClean="0"/>
          </a:p>
          <a:p>
            <a:pPr algn="ctr"/>
            <a:r>
              <a:rPr lang="en-US" sz="2800" b="1" dirty="0" smtClean="0"/>
              <a:t>Work as a group to complete one assignment.  Everyone writes/types. Discuss and do your best possible work!</a:t>
            </a:r>
          </a:p>
          <a:p>
            <a:pPr algn="ctr"/>
            <a:endParaRPr lang="en-US" sz="2800" b="1" dirty="0" smtClean="0"/>
          </a:p>
          <a:p>
            <a:pPr marL="514350" indent="-514350" algn="ctr">
              <a:buAutoNum type="arabicPeriod"/>
            </a:pPr>
            <a:r>
              <a:rPr lang="en-US" sz="2600" b="1" dirty="0" smtClean="0"/>
              <a:t>Select one sentence that shows the idea of greed in this chapter.  Explain why you selected this sentence. </a:t>
            </a:r>
          </a:p>
          <a:p>
            <a:pPr marL="514350" indent="-514350" algn="ctr">
              <a:buAutoNum type="arabicPeriod"/>
            </a:pPr>
            <a:endParaRPr lang="en-US" sz="1400" b="1" dirty="0" smtClean="0"/>
          </a:p>
          <a:p>
            <a:pPr algn="ctr"/>
            <a:r>
              <a:rPr lang="en-US" sz="2600" b="1" dirty="0" smtClean="0"/>
              <a:t>2. Answer the question in multiple sentences, how does greed impact the conflict? </a:t>
            </a:r>
            <a:endParaRPr lang="en-US" sz="2600" dirty="0" smtClean="0"/>
          </a:p>
        </p:txBody>
      </p:sp>
    </p:spTree>
    <p:extLst>
      <p:ext uri="{BB962C8B-B14F-4D97-AF65-F5344CB8AC3E}">
        <p14:creationId xmlns:p14="http://schemas.microsoft.com/office/powerpoint/2010/main" val="2374647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376" y="5715000"/>
            <a:ext cx="8160224" cy="369332"/>
          </a:xfrm>
          <a:prstGeom prst="rect">
            <a:avLst/>
          </a:prstGeom>
        </p:spPr>
        <p:txBody>
          <a:bodyPr wrap="square">
            <a:spAutoFit/>
          </a:bodyPr>
          <a:lstStyle/>
          <a:p>
            <a:endParaRPr lang="en-US" dirty="0"/>
          </a:p>
        </p:txBody>
      </p:sp>
      <p:pic>
        <p:nvPicPr>
          <p:cNvPr id="5" name="Picture 2" descr="http://theunboundedspirit.com/wp-content/uploads/2012/06/money-greed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6515"/>
            <a:ext cx="6594942" cy="54370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329" y="5545723"/>
            <a:ext cx="9448800" cy="707886"/>
          </a:xfrm>
          <a:prstGeom prst="rect">
            <a:avLst/>
          </a:prstGeom>
          <a:noFill/>
        </p:spPr>
        <p:txBody>
          <a:bodyPr wrap="square" rtlCol="0">
            <a:spAutoFit/>
          </a:bodyPr>
          <a:lstStyle/>
          <a:p>
            <a:pPr algn="ctr"/>
            <a:r>
              <a:rPr lang="en-US" sz="4000" dirty="0" smtClean="0">
                <a:latin typeface="Rockwell Extra Bold" panose="02060903040505020403" pitchFamily="18" charset="0"/>
              </a:rPr>
              <a:t>Can greed ever be good? </a:t>
            </a:r>
            <a:endParaRPr lang="en-US" sz="4000" dirty="0">
              <a:latin typeface="Rockwell Extra Bold" panose="02060903040505020403" pitchFamily="18" charset="0"/>
            </a:endParaRPr>
          </a:p>
        </p:txBody>
      </p:sp>
      <p:sp>
        <p:nvSpPr>
          <p:cNvPr id="7" name="TextBox 6"/>
          <p:cNvSpPr txBox="1"/>
          <p:nvPr/>
        </p:nvSpPr>
        <p:spPr>
          <a:xfrm>
            <a:off x="2133600" y="6324600"/>
            <a:ext cx="5029200" cy="369332"/>
          </a:xfrm>
          <a:prstGeom prst="rect">
            <a:avLst/>
          </a:prstGeom>
          <a:noFill/>
        </p:spPr>
        <p:txBody>
          <a:bodyPr wrap="square" rtlCol="0">
            <a:spAutoFit/>
          </a:bodyPr>
          <a:lstStyle/>
          <a:p>
            <a:pPr algn="ctr"/>
            <a:r>
              <a:rPr lang="en-US" b="1" dirty="0" smtClean="0"/>
              <a:t>Read the article </a:t>
            </a:r>
            <a:r>
              <a:rPr lang="en-US" b="1" i="1" dirty="0" smtClean="0"/>
              <a:t>Greed is Good??? </a:t>
            </a:r>
            <a:endParaRPr lang="en-US" b="1" i="1" dirty="0"/>
          </a:p>
        </p:txBody>
      </p:sp>
    </p:spTree>
    <p:extLst>
      <p:ext uri="{BB962C8B-B14F-4D97-AF65-F5344CB8AC3E}">
        <p14:creationId xmlns:p14="http://schemas.microsoft.com/office/powerpoint/2010/main" val="491009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elkimmel.com/uploaded_images/pearl-724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218" y="-1066800"/>
            <a:ext cx="4514850"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63782" y="5167929"/>
            <a:ext cx="6934200" cy="1846659"/>
          </a:xfrm>
          <a:prstGeom prst="rect">
            <a:avLst/>
          </a:prstGeom>
          <a:noFill/>
        </p:spPr>
        <p:txBody>
          <a:bodyPr wrap="square" rtlCol="0">
            <a:spAutoFit/>
          </a:bodyPr>
          <a:lstStyle/>
          <a:p>
            <a:pPr algn="ctr"/>
            <a:r>
              <a:rPr lang="en-US" sz="3200" dirty="0" smtClean="0">
                <a:latin typeface="Rockwell Extra Bold" panose="02060903040505020403" pitchFamily="18" charset="0"/>
              </a:rPr>
              <a:t>Independent Reading Assignment Chapters 2 &amp; 3</a:t>
            </a:r>
          </a:p>
          <a:p>
            <a:pPr algn="ctr"/>
            <a:r>
              <a:rPr lang="en-US" sz="3200" dirty="0" smtClean="0">
                <a:latin typeface="Rockwell Extra Bold" panose="02060903040505020403" pitchFamily="18" charset="0"/>
              </a:rPr>
              <a:t>Pages 13-40 </a:t>
            </a:r>
          </a:p>
          <a:p>
            <a:r>
              <a:rPr lang="en-US" dirty="0" smtClean="0">
                <a:latin typeface="Rockwell Extra Bold" panose="02060903040505020403" pitchFamily="18" charset="0"/>
              </a:rPr>
              <a:t> </a:t>
            </a:r>
            <a:endParaRPr lang="en-US" dirty="0">
              <a:latin typeface="Rockwell Extra Bold" panose="02060903040505020403" pitchFamily="18" charset="0"/>
            </a:endParaRPr>
          </a:p>
        </p:txBody>
      </p:sp>
    </p:spTree>
    <p:extLst>
      <p:ext uri="{BB962C8B-B14F-4D97-AF65-F5344CB8AC3E}">
        <p14:creationId xmlns:p14="http://schemas.microsoft.com/office/powerpoint/2010/main" val="3178661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elkimmel.com/uploaded_images/pearl-724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066800"/>
            <a:ext cx="4514850"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63782" y="5105400"/>
            <a:ext cx="6934200" cy="1908215"/>
          </a:xfrm>
          <a:prstGeom prst="rect">
            <a:avLst/>
          </a:prstGeom>
          <a:noFill/>
        </p:spPr>
        <p:txBody>
          <a:bodyPr wrap="square" rtlCol="0">
            <a:spAutoFit/>
          </a:bodyPr>
          <a:lstStyle/>
          <a:p>
            <a:pPr algn="ctr"/>
            <a:r>
              <a:rPr lang="en-US" sz="3200" dirty="0" smtClean="0">
                <a:latin typeface="Rockwell Extra Bold" panose="02060903040505020403" pitchFamily="18" charset="0"/>
              </a:rPr>
              <a:t>Chapters 2 &amp; 3</a:t>
            </a:r>
          </a:p>
          <a:p>
            <a:pPr algn="ctr"/>
            <a:r>
              <a:rPr lang="en-US" sz="3200" dirty="0" smtClean="0">
                <a:latin typeface="Rockwell Extra Bold" panose="02060903040505020403" pitchFamily="18" charset="0"/>
              </a:rPr>
              <a:t>Complete the PEA table.  </a:t>
            </a:r>
          </a:p>
          <a:p>
            <a:pPr algn="ctr"/>
            <a:r>
              <a:rPr lang="en-US" dirty="0" smtClean="0">
                <a:latin typeface="Rockwell Extra Bold" panose="02060903040505020403" pitchFamily="18" charset="0"/>
              </a:rPr>
              <a:t>Add the missing parts.  All Analysis should be a minimum of 4 sentences.  </a:t>
            </a:r>
          </a:p>
          <a:p>
            <a:r>
              <a:rPr lang="en-US" dirty="0" smtClean="0">
                <a:latin typeface="Rockwell Extra Bold" panose="02060903040505020403" pitchFamily="18" charset="0"/>
              </a:rPr>
              <a:t> </a:t>
            </a:r>
            <a:endParaRPr lang="en-US" dirty="0">
              <a:latin typeface="Rockwell Extra Bold" panose="02060903040505020403" pitchFamily="18" charset="0"/>
            </a:endParaRPr>
          </a:p>
        </p:txBody>
      </p:sp>
    </p:spTree>
    <p:extLst>
      <p:ext uri="{BB962C8B-B14F-4D97-AF65-F5344CB8AC3E}">
        <p14:creationId xmlns:p14="http://schemas.microsoft.com/office/powerpoint/2010/main" val="809425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by FlamingTex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304800"/>
            <a:ext cx="4114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273" y="1351745"/>
            <a:ext cx="8915400" cy="954107"/>
          </a:xfrm>
          <a:prstGeom prst="rect">
            <a:avLst/>
          </a:prstGeom>
          <a:noFill/>
        </p:spPr>
        <p:txBody>
          <a:bodyPr wrap="square" rtlCol="0">
            <a:spAutoFit/>
          </a:bodyPr>
          <a:lstStyle/>
          <a:p>
            <a:pPr algn="ctr"/>
            <a:r>
              <a:rPr lang="en-US" sz="2800" dirty="0" smtClean="0">
                <a:latin typeface="Arial Rounded MT Bold" panose="020F0704030504030204" pitchFamily="34" charset="0"/>
              </a:rPr>
              <a:t>How much stuff is too much? When does having material possessions make you greedy?</a:t>
            </a:r>
            <a:endParaRPr lang="en-US" sz="2800" dirty="0">
              <a:latin typeface="Arial Rounded MT Bold" panose="020F0704030504030204" pitchFamily="34" charset="0"/>
            </a:endParaRPr>
          </a:p>
        </p:txBody>
      </p:sp>
      <p:sp>
        <p:nvSpPr>
          <p:cNvPr id="4" name="Rectangle 3"/>
          <p:cNvSpPr/>
          <p:nvPr/>
        </p:nvSpPr>
        <p:spPr>
          <a:xfrm>
            <a:off x="4010602" y="6495595"/>
            <a:ext cx="4466223" cy="369332"/>
          </a:xfrm>
          <a:prstGeom prst="rect">
            <a:avLst/>
          </a:prstGeom>
        </p:spPr>
        <p:txBody>
          <a:bodyPr wrap="none">
            <a:spAutoFit/>
          </a:bodyPr>
          <a:lstStyle/>
          <a:p>
            <a:r>
              <a:rPr lang="en-US" dirty="0" smtClean="0">
                <a:hlinkClick r:id="rId3"/>
              </a:rPr>
              <a:t>http://storyofstuff.org/movies/story-of-stuff/</a:t>
            </a:r>
            <a:r>
              <a:rPr lang="en-US" dirty="0" smtClean="0"/>
              <a:t> </a:t>
            </a:r>
            <a:endParaRPr lang="en-US" dirty="0"/>
          </a:p>
        </p:txBody>
      </p:sp>
      <p:sp>
        <p:nvSpPr>
          <p:cNvPr id="5" name="Rectangle 4"/>
          <p:cNvSpPr/>
          <p:nvPr/>
        </p:nvSpPr>
        <p:spPr>
          <a:xfrm>
            <a:off x="526473" y="2321004"/>
            <a:ext cx="8001000" cy="646331"/>
          </a:xfrm>
          <a:prstGeom prst="rect">
            <a:avLst/>
          </a:prstGeom>
        </p:spPr>
        <p:txBody>
          <a:bodyPr wrap="square">
            <a:spAutoFit/>
          </a:bodyPr>
          <a:lstStyle/>
          <a:p>
            <a:r>
              <a:rPr lang="en-US" dirty="0">
                <a:hlinkClick r:id="rId4"/>
              </a:rPr>
              <a:t>http://</a:t>
            </a:r>
            <a:r>
              <a:rPr lang="en-US" dirty="0" smtClean="0">
                <a:hlinkClick r:id="rId4"/>
              </a:rPr>
              <a:t>www.theguardian.com/commentisfree/2013/dec/09/materialism-system-eats-us-from-inside-out</a:t>
            </a:r>
            <a:r>
              <a:rPr lang="en-US" dirty="0" smtClean="0"/>
              <a:t> </a:t>
            </a:r>
            <a:endParaRPr lang="en-US" dirty="0"/>
          </a:p>
        </p:txBody>
      </p:sp>
      <p:pic>
        <p:nvPicPr>
          <p:cNvPr id="1026" name="Picture 2" descr="Hey, do you have the time? by dwachl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1300" y="2953480"/>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075" y="5613461"/>
            <a:ext cx="14954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9264" y="5223164"/>
            <a:ext cx="2057400" cy="400110"/>
          </a:xfrm>
          <a:prstGeom prst="rect">
            <a:avLst/>
          </a:prstGeom>
          <a:noFill/>
        </p:spPr>
        <p:txBody>
          <a:bodyPr wrap="square" rtlCol="0">
            <a:spAutoFit/>
          </a:bodyPr>
          <a:lstStyle/>
          <a:p>
            <a:pPr algn="ctr"/>
            <a:r>
              <a:rPr lang="en-US" sz="2000" b="1" i="1" dirty="0" smtClean="0">
                <a:latin typeface="Angsana New" panose="02020603050405020304" pitchFamily="18" charset="-34"/>
                <a:cs typeface="Angsana New" panose="02020603050405020304" pitchFamily="18" charset="-34"/>
              </a:rPr>
              <a:t>Image from </a:t>
            </a:r>
            <a:endParaRPr lang="en-US" sz="2000" b="1" i="1" dirty="0">
              <a:latin typeface="Angsana New" panose="02020603050405020304" pitchFamily="18" charset="-34"/>
              <a:cs typeface="Angsana New" panose="02020603050405020304" pitchFamily="18" charset="-34"/>
            </a:endParaRPr>
          </a:p>
        </p:txBody>
      </p:sp>
      <p:pic>
        <p:nvPicPr>
          <p:cNvPr id="1029" name="Picture 5" descr="Gonna miss my shoe closet but it&amp;rsquo;s time for a bigger one time to pack&#10;my Balmain now  by kanelk_k #shoppyshopp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1300" y="2967335"/>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They tried to make me go to rehab, I said no, no, no. by bon_et_copieu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1300" y="2953480"/>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igh 5′s by 1laurakr #vroo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0739" y="2946553"/>
            <a:ext cx="3924861" cy="381692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a chic buffet at #domingozapata #paddle8 party by genevieve_jon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6664" y="2818399"/>
            <a:ext cx="3958936" cy="395893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Smiles for miles. #solidgoldlife by al_jaff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6664" y="2862845"/>
            <a:ext cx="3924300" cy="391449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Baby lion 😈 #protective#lion#cub#panamera#baby by filipabdel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80738" y="2818398"/>
            <a:ext cx="3945081" cy="3945081"/>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media.philstar.com/images/the-philippine-star/headlines/20150325/poverty.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1639" y="2818398"/>
            <a:ext cx="6257925" cy="427625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www.sanfranciscosentinel.com/wp-content/uploads/2010/09/poverty-sep-13.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1639" y="2818397"/>
            <a:ext cx="6420792" cy="4276249"/>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http://news.nick.com/wp-content/uploads/2010/09/poverty-larg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4712" y="2797615"/>
            <a:ext cx="6670879" cy="4449763"/>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jbmediacollective.files.wordpress.com/2014/09/homeless-family-us.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4095" y="2797944"/>
            <a:ext cx="6807634" cy="4850439"/>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https://www.popularresistance.org/wp-content/uploads/2014/07/1pov.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0014" y="2731639"/>
            <a:ext cx="7516489" cy="4449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22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31"/>
                                        </p:tgtEl>
                                        <p:attrNameLst>
                                          <p:attrName>style.visibility</p:attrName>
                                        </p:attrNameLst>
                                      </p:cBhvr>
                                      <p:to>
                                        <p:strVal val="visible"/>
                                      </p:to>
                                    </p:set>
                                    <p:animEffect transition="in" filter="fade">
                                      <p:cBhvr>
                                        <p:cTn id="13" dur="500"/>
                                        <p:tgtEl>
                                          <p:spTgt spid="103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33"/>
                                        </p:tgtEl>
                                        <p:attrNameLst>
                                          <p:attrName>style.visibility</p:attrName>
                                        </p:attrNameLst>
                                      </p:cBhvr>
                                      <p:to>
                                        <p:strVal val="visible"/>
                                      </p:to>
                                    </p:set>
                                    <p:animEffect transition="in" filter="fade">
                                      <p:cBhvr>
                                        <p:cTn id="18" dur="1000"/>
                                        <p:tgtEl>
                                          <p:spTgt spid="1033"/>
                                        </p:tgtEl>
                                      </p:cBhvr>
                                    </p:animEffect>
                                    <p:anim calcmode="lin" valueType="num">
                                      <p:cBhvr>
                                        <p:cTn id="19" dur="1000" fill="hold"/>
                                        <p:tgtEl>
                                          <p:spTgt spid="1033"/>
                                        </p:tgtEl>
                                        <p:attrNameLst>
                                          <p:attrName>ppt_x</p:attrName>
                                        </p:attrNameLst>
                                      </p:cBhvr>
                                      <p:tavLst>
                                        <p:tav tm="0">
                                          <p:val>
                                            <p:strVal val="#ppt_x"/>
                                          </p:val>
                                        </p:tav>
                                        <p:tav tm="100000">
                                          <p:val>
                                            <p:strVal val="#ppt_x"/>
                                          </p:val>
                                        </p:tav>
                                      </p:tavLst>
                                    </p:anim>
                                    <p:anim calcmode="lin" valueType="num">
                                      <p:cBhvr>
                                        <p:cTn id="20"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35"/>
                                        </p:tgtEl>
                                        <p:attrNameLst>
                                          <p:attrName>style.visibility</p:attrName>
                                        </p:attrNameLst>
                                      </p:cBhvr>
                                      <p:to>
                                        <p:strVal val="visible"/>
                                      </p:to>
                                    </p:set>
                                    <p:animEffect transition="in" filter="fade">
                                      <p:cBhvr>
                                        <p:cTn id="25" dur="500"/>
                                        <p:tgtEl>
                                          <p:spTgt spid="103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37"/>
                                        </p:tgtEl>
                                        <p:attrNameLst>
                                          <p:attrName>style.visibility</p:attrName>
                                        </p:attrNameLst>
                                      </p:cBhvr>
                                      <p:to>
                                        <p:strVal val="visible"/>
                                      </p:to>
                                    </p:set>
                                    <p:animEffect transition="in" filter="wipe(down)">
                                      <p:cBhvr>
                                        <p:cTn id="30" dur="500"/>
                                        <p:tgtEl>
                                          <p:spTgt spid="103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39"/>
                                        </p:tgtEl>
                                        <p:attrNameLst>
                                          <p:attrName>style.visibility</p:attrName>
                                        </p:attrNameLst>
                                      </p:cBhvr>
                                      <p:to>
                                        <p:strVal val="visible"/>
                                      </p:to>
                                    </p:set>
                                    <p:animEffect transition="in" filter="barn(inVertical)">
                                      <p:cBhvr>
                                        <p:cTn id="35" dur="500"/>
                                        <p:tgtEl>
                                          <p:spTgt spid="103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041"/>
                                        </p:tgtEl>
                                        <p:attrNameLst>
                                          <p:attrName>style.visibility</p:attrName>
                                        </p:attrNameLst>
                                      </p:cBhvr>
                                      <p:to>
                                        <p:strVal val="visible"/>
                                      </p:to>
                                    </p:set>
                                    <p:animEffect transition="in" filter="circle(in)">
                                      <p:cBhvr>
                                        <p:cTn id="40" dur="2000"/>
                                        <p:tgtEl>
                                          <p:spTgt spid="1041"/>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043"/>
                                        </p:tgtEl>
                                        <p:attrNameLst>
                                          <p:attrName>style.visibility</p:attrName>
                                        </p:attrNameLst>
                                      </p:cBhvr>
                                      <p:to>
                                        <p:strVal val="visible"/>
                                      </p:to>
                                    </p:set>
                                    <p:animEffect transition="in" filter="randombar(horizontal)">
                                      <p:cBhvr>
                                        <p:cTn id="45" dur="500"/>
                                        <p:tgtEl>
                                          <p:spTgt spid="104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45"/>
                                        </p:tgtEl>
                                        <p:attrNameLst>
                                          <p:attrName>style.visibility</p:attrName>
                                        </p:attrNameLst>
                                      </p:cBhvr>
                                      <p:to>
                                        <p:strVal val="visible"/>
                                      </p:to>
                                    </p:set>
                                    <p:anim calcmode="lin" valueType="num">
                                      <p:cBhvr additive="base">
                                        <p:cTn id="50" dur="500" fill="hold"/>
                                        <p:tgtEl>
                                          <p:spTgt spid="1045"/>
                                        </p:tgtEl>
                                        <p:attrNameLst>
                                          <p:attrName>ppt_x</p:attrName>
                                        </p:attrNameLst>
                                      </p:cBhvr>
                                      <p:tavLst>
                                        <p:tav tm="0">
                                          <p:val>
                                            <p:strVal val="#ppt_x"/>
                                          </p:val>
                                        </p:tav>
                                        <p:tav tm="100000">
                                          <p:val>
                                            <p:strVal val="#ppt_x"/>
                                          </p:val>
                                        </p:tav>
                                      </p:tavLst>
                                    </p:anim>
                                    <p:anim calcmode="lin" valueType="num">
                                      <p:cBhvr additive="base">
                                        <p:cTn id="51" dur="500" fill="hold"/>
                                        <p:tgtEl>
                                          <p:spTgt spid="104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47"/>
                                        </p:tgtEl>
                                        <p:attrNameLst>
                                          <p:attrName>style.visibility</p:attrName>
                                        </p:attrNameLst>
                                      </p:cBhvr>
                                      <p:to>
                                        <p:strVal val="visible"/>
                                      </p:to>
                                    </p:set>
                                    <p:anim calcmode="lin" valueType="num">
                                      <p:cBhvr additive="base">
                                        <p:cTn id="56" dur="500" fill="hold"/>
                                        <p:tgtEl>
                                          <p:spTgt spid="1047"/>
                                        </p:tgtEl>
                                        <p:attrNameLst>
                                          <p:attrName>ppt_x</p:attrName>
                                        </p:attrNameLst>
                                      </p:cBhvr>
                                      <p:tavLst>
                                        <p:tav tm="0">
                                          <p:val>
                                            <p:strVal val="#ppt_x"/>
                                          </p:val>
                                        </p:tav>
                                        <p:tav tm="100000">
                                          <p:val>
                                            <p:strVal val="#ppt_x"/>
                                          </p:val>
                                        </p:tav>
                                      </p:tavLst>
                                    </p:anim>
                                    <p:anim calcmode="lin" valueType="num">
                                      <p:cBhvr additive="base">
                                        <p:cTn id="57" dur="500" fill="hold"/>
                                        <p:tgtEl>
                                          <p:spTgt spid="104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049"/>
                                        </p:tgtEl>
                                        <p:attrNameLst>
                                          <p:attrName>style.visibility</p:attrName>
                                        </p:attrNameLst>
                                      </p:cBhvr>
                                      <p:to>
                                        <p:strVal val="visible"/>
                                      </p:to>
                                    </p:set>
                                    <p:animEffect transition="in" filter="wipe(down)">
                                      <p:cBhvr>
                                        <p:cTn id="62" dur="500"/>
                                        <p:tgtEl>
                                          <p:spTgt spid="1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15896</TotalTime>
  <Words>1232</Words>
  <Application>Microsoft Office PowerPoint</Application>
  <PresentationFormat>On-screen Show (4:3)</PresentationFormat>
  <Paragraphs>154</Paragraphs>
  <Slides>25</Slides>
  <Notes>0</Notes>
  <HiddenSlides>0</HiddenSlides>
  <MMClips>3</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Angsana New</vt:lpstr>
      <vt:lpstr>Antique Olive Compact</vt:lpstr>
      <vt:lpstr>Arial</vt:lpstr>
      <vt:lpstr>Arial Black</vt:lpstr>
      <vt:lpstr>Arial Rounded MT Bold</vt:lpstr>
      <vt:lpstr>Calibri</vt:lpstr>
      <vt:lpstr>High Tower Text</vt:lpstr>
      <vt:lpstr>Roboto</vt:lpstr>
      <vt:lpstr>Rockwell</vt:lpstr>
      <vt:lpstr>Rockwell Extra Bold</vt:lpstr>
      <vt:lpstr>Segoe Print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Bentonville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McElfresh, Brenna</dc:creator>
  <cp:lastModifiedBy>McElfresh, Brenna</cp:lastModifiedBy>
  <cp:revision>54</cp:revision>
  <cp:lastPrinted>2015-08-21T19:25:21Z</cp:lastPrinted>
  <dcterms:created xsi:type="dcterms:W3CDTF">2015-08-05T18:04:26Z</dcterms:created>
  <dcterms:modified xsi:type="dcterms:W3CDTF">2015-09-02T15:49:55Z</dcterms:modified>
</cp:coreProperties>
</file>